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104"/>
  </p:notesMasterIdLst>
  <p:handoutMasterIdLst>
    <p:handoutMasterId r:id="rId105"/>
  </p:handoutMasterIdLst>
  <p:sldIdLst>
    <p:sldId id="256" r:id="rId9"/>
    <p:sldId id="274" r:id="rId10"/>
    <p:sldId id="275" r:id="rId11"/>
    <p:sldId id="276" r:id="rId12"/>
    <p:sldId id="277" r:id="rId13"/>
    <p:sldId id="286" r:id="rId14"/>
    <p:sldId id="287" r:id="rId15"/>
    <p:sldId id="288" r:id="rId16"/>
    <p:sldId id="289" r:id="rId17"/>
    <p:sldId id="285" r:id="rId18"/>
    <p:sldId id="375" r:id="rId19"/>
    <p:sldId id="374" r:id="rId20"/>
    <p:sldId id="362" r:id="rId21"/>
    <p:sldId id="363" r:id="rId22"/>
    <p:sldId id="279" r:id="rId23"/>
    <p:sldId id="257" r:id="rId24"/>
    <p:sldId id="380" r:id="rId25"/>
    <p:sldId id="272" r:id="rId26"/>
    <p:sldId id="267" r:id="rId27"/>
    <p:sldId id="268" r:id="rId28"/>
    <p:sldId id="269" r:id="rId29"/>
    <p:sldId id="295" r:id="rId30"/>
    <p:sldId id="381" r:id="rId31"/>
    <p:sldId id="273" r:id="rId32"/>
    <p:sldId id="296" r:id="rId33"/>
    <p:sldId id="364" r:id="rId34"/>
    <p:sldId id="365" r:id="rId35"/>
    <p:sldId id="366" r:id="rId36"/>
    <p:sldId id="298" r:id="rId37"/>
    <p:sldId id="346" r:id="rId38"/>
    <p:sldId id="347" r:id="rId39"/>
    <p:sldId id="349" r:id="rId40"/>
    <p:sldId id="348" r:id="rId41"/>
    <p:sldId id="350" r:id="rId42"/>
    <p:sldId id="271" r:id="rId43"/>
    <p:sldId id="373" r:id="rId44"/>
    <p:sldId id="370" r:id="rId45"/>
    <p:sldId id="265" r:id="rId46"/>
    <p:sldId id="282" r:id="rId47"/>
    <p:sldId id="281" r:id="rId48"/>
    <p:sldId id="301" r:id="rId49"/>
    <p:sldId id="262" r:id="rId50"/>
    <p:sldId id="261" r:id="rId51"/>
    <p:sldId id="302" r:id="rId52"/>
    <p:sldId id="304" r:id="rId53"/>
    <p:sldId id="305" r:id="rId54"/>
    <p:sldId id="306" r:id="rId55"/>
    <p:sldId id="307" r:id="rId56"/>
    <p:sldId id="308" r:id="rId57"/>
    <p:sldId id="311" r:id="rId58"/>
    <p:sldId id="342" r:id="rId59"/>
    <p:sldId id="382" r:id="rId60"/>
    <p:sldId id="309" r:id="rId61"/>
    <p:sldId id="379" r:id="rId62"/>
    <p:sldId id="312" r:id="rId63"/>
    <p:sldId id="315" r:id="rId64"/>
    <p:sldId id="313" r:id="rId65"/>
    <p:sldId id="316" r:id="rId66"/>
    <p:sldId id="317" r:id="rId67"/>
    <p:sldId id="318" r:id="rId68"/>
    <p:sldId id="319" r:id="rId69"/>
    <p:sldId id="280" r:id="rId70"/>
    <p:sldId id="258" r:id="rId71"/>
    <p:sldId id="376" r:id="rId72"/>
    <p:sldId id="320" r:id="rId73"/>
    <p:sldId id="368" r:id="rId74"/>
    <p:sldId id="266" r:id="rId75"/>
    <p:sldId id="343" r:id="rId76"/>
    <p:sldId id="344" r:id="rId77"/>
    <p:sldId id="383" r:id="rId78"/>
    <p:sldId id="329" r:id="rId79"/>
    <p:sldId id="335" r:id="rId80"/>
    <p:sldId id="336" r:id="rId81"/>
    <p:sldId id="337" r:id="rId82"/>
    <p:sldId id="338" r:id="rId83"/>
    <p:sldId id="339" r:id="rId84"/>
    <p:sldId id="340" r:id="rId85"/>
    <p:sldId id="341" r:id="rId86"/>
    <p:sldId id="372" r:id="rId87"/>
    <p:sldId id="371" r:id="rId88"/>
    <p:sldId id="353" r:id="rId89"/>
    <p:sldId id="354" r:id="rId90"/>
    <p:sldId id="355" r:id="rId91"/>
    <p:sldId id="356" r:id="rId92"/>
    <p:sldId id="357" r:id="rId93"/>
    <p:sldId id="358" r:id="rId94"/>
    <p:sldId id="359" r:id="rId95"/>
    <p:sldId id="360" r:id="rId96"/>
    <p:sldId id="361" r:id="rId97"/>
    <p:sldId id="332" r:id="rId98"/>
    <p:sldId id="351" r:id="rId99"/>
    <p:sldId id="352" r:id="rId100"/>
    <p:sldId id="334" r:id="rId101"/>
    <p:sldId id="377" r:id="rId102"/>
    <p:sldId id="378" r:id="rId10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560"/>
    <a:srgbClr val="3F9B69"/>
    <a:srgbClr val="337D66"/>
    <a:srgbClr val="1E03BD"/>
    <a:srgbClr val="CAFD6F"/>
    <a:srgbClr val="584E5A"/>
    <a:srgbClr val="877E7B"/>
    <a:srgbClr val="FFFFCC"/>
    <a:srgbClr val="FFFF66"/>
    <a:srgbClr val="214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07" Type="http://schemas.openxmlformats.org/officeDocument/2006/relationships/viewProps" Target="viewProps.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slide" Target="slides/slide94.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tableStyles" Target="tableStyles.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Lawyers</c:v>
                </c:pt>
                <c:pt idx="1">
                  <c:v>Students</c:v>
                </c:pt>
                <c:pt idx="2">
                  <c:v>Professors</c:v>
                </c:pt>
                <c:pt idx="3">
                  <c:v>Public</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Lawyers</c:v>
                </c:pt>
                <c:pt idx="1">
                  <c:v>Students</c:v>
                </c:pt>
                <c:pt idx="2">
                  <c:v>Professors</c:v>
                </c:pt>
                <c:pt idx="3">
                  <c:v>Public</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Lawyers</c:v>
                </c:pt>
                <c:pt idx="1">
                  <c:v>Students</c:v>
                </c:pt>
                <c:pt idx="2">
                  <c:v>Professors</c:v>
                </c:pt>
                <c:pt idx="3">
                  <c:v>Public</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35170560"/>
        <c:axId val="35180544"/>
      </c:barChart>
      <c:catAx>
        <c:axId val="35170560"/>
        <c:scaling>
          <c:orientation val="minMax"/>
        </c:scaling>
        <c:delete val="0"/>
        <c:axPos val="b"/>
        <c:majorTickMark val="out"/>
        <c:minorTickMark val="none"/>
        <c:tickLblPos val="nextTo"/>
        <c:crossAx val="35180544"/>
        <c:crosses val="autoZero"/>
        <c:auto val="1"/>
        <c:lblAlgn val="ctr"/>
        <c:lblOffset val="100"/>
        <c:noMultiLvlLbl val="0"/>
      </c:catAx>
      <c:valAx>
        <c:axId val="35180544"/>
        <c:scaling>
          <c:orientation val="minMax"/>
        </c:scaling>
        <c:delete val="0"/>
        <c:axPos val="l"/>
        <c:majorGridlines/>
        <c:numFmt formatCode="General" sourceLinked="1"/>
        <c:majorTickMark val="out"/>
        <c:minorTickMark val="none"/>
        <c:tickLblPos val="nextTo"/>
        <c:crossAx val="351705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56C7CFC-D54E-4273-905E-7A09F81355F4}" type="datetimeFigureOut">
              <a:rPr lang="en-US" smtClean="0"/>
              <a:t>6/16/2015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488DDA2-76D2-43A8-8BB5-0B54360849E7}" type="slidenum">
              <a:rPr lang="en-US" smtClean="0"/>
              <a:t>‹#›</a:t>
            </a:fld>
            <a:endParaRPr lang="en-US"/>
          </a:p>
        </p:txBody>
      </p:sp>
    </p:spTree>
    <p:extLst>
      <p:ext uri="{BB962C8B-B14F-4D97-AF65-F5344CB8AC3E}">
        <p14:creationId xmlns:p14="http://schemas.microsoft.com/office/powerpoint/2010/main" val="3852287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1BE6C5F-CABB-4C93-88B3-6D01B4406596}" type="datetimeFigureOut">
              <a:rPr lang="en-US" smtClean="0"/>
              <a:t>6/16/2015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18C367B-C25F-4AB0-9126-4C9FCD809CF1}" type="slidenum">
              <a:rPr lang="en-US" smtClean="0"/>
              <a:t>‹#›</a:t>
            </a:fld>
            <a:endParaRPr lang="en-US" dirty="0"/>
          </a:p>
        </p:txBody>
      </p:sp>
    </p:spTree>
    <p:extLst>
      <p:ext uri="{BB962C8B-B14F-4D97-AF65-F5344CB8AC3E}">
        <p14:creationId xmlns:p14="http://schemas.microsoft.com/office/powerpoint/2010/main" val="104245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367B-C25F-4AB0-9126-4C9FCD809CF1}" type="slidenum">
              <a:rPr lang="en-US" smtClean="0"/>
              <a:t>63</a:t>
            </a:fld>
            <a:endParaRPr lang="en-US" dirty="0"/>
          </a:p>
        </p:txBody>
      </p:sp>
    </p:spTree>
    <p:extLst>
      <p:ext uri="{BB962C8B-B14F-4D97-AF65-F5344CB8AC3E}">
        <p14:creationId xmlns:p14="http://schemas.microsoft.com/office/powerpoint/2010/main" val="321617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C367B-C25F-4AB0-9126-4C9FCD809CF1}" type="slidenum">
              <a:rPr lang="en-US" smtClean="0"/>
              <a:t>64</a:t>
            </a:fld>
            <a:endParaRPr lang="en-US" dirty="0"/>
          </a:p>
        </p:txBody>
      </p:sp>
    </p:spTree>
    <p:extLst>
      <p:ext uri="{BB962C8B-B14F-4D97-AF65-F5344CB8AC3E}">
        <p14:creationId xmlns:p14="http://schemas.microsoft.com/office/powerpoint/2010/main" val="321617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420747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176839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273015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458788"/>
            <a:ext cx="1676400" cy="63992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FFFFFF"/>
              </a:solidFill>
            </a:endParaRPr>
          </a:p>
        </p:txBody>
      </p:sp>
      <p:sp>
        <p:nvSpPr>
          <p:cNvPr id="5" name="Rectangle 3"/>
          <p:cNvSpPr>
            <a:spLocks noChangeArrowheads="1"/>
          </p:cNvSpPr>
          <p:nvPr/>
        </p:nvSpPr>
        <p:spPr bwMode="auto">
          <a:xfrm>
            <a:off x="1143000" y="0"/>
            <a:ext cx="1447800" cy="3810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FFFFFF"/>
              </a:solidFill>
            </a:endParaRPr>
          </a:p>
        </p:txBody>
      </p:sp>
      <p:sp>
        <p:nvSpPr>
          <p:cNvPr id="6" name="Rectangle 4"/>
          <p:cNvSpPr>
            <a:spLocks noChangeArrowheads="1"/>
          </p:cNvSpPr>
          <p:nvPr/>
        </p:nvSpPr>
        <p:spPr bwMode="auto">
          <a:xfrm>
            <a:off x="1447800" y="1143000"/>
            <a:ext cx="6324600" cy="13716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FFFFFF"/>
              </a:solidFill>
            </a:endParaRPr>
          </a:p>
        </p:txBody>
      </p:sp>
      <p:sp>
        <p:nvSpPr>
          <p:cNvPr id="7" name="Rectangle 9"/>
          <p:cNvSpPr>
            <a:spLocks noChangeArrowheads="1"/>
          </p:cNvSpPr>
          <p:nvPr/>
        </p:nvSpPr>
        <p:spPr bwMode="auto">
          <a:xfrm>
            <a:off x="581025" y="6086475"/>
            <a:ext cx="1333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0" fontAlgn="base" hangingPunct="0">
              <a:spcBef>
                <a:spcPct val="50000"/>
              </a:spcBef>
              <a:spcAft>
                <a:spcPct val="0"/>
              </a:spcAft>
            </a:pPr>
            <a:endParaRPr lang="en-US" altLang="en-US" dirty="0" smtClean="0">
              <a:solidFill>
                <a:srgbClr val="FFFFFF"/>
              </a:solidFill>
            </a:endParaRPr>
          </a:p>
        </p:txBody>
      </p:sp>
      <p:sp>
        <p:nvSpPr>
          <p:cNvPr id="8" name="Rectangle 10">
            <a:hlinkClick r:id="" action="ppaction://hlinkshowjump?jump=previousslide"/>
          </p:cNvPr>
          <p:cNvSpPr>
            <a:spLocks noChangeArrowheads="1"/>
          </p:cNvSpPr>
          <p:nvPr/>
        </p:nvSpPr>
        <p:spPr bwMode="auto">
          <a:xfrm>
            <a:off x="7897813" y="6629400"/>
            <a:ext cx="622300" cy="228600"/>
          </a:xfrm>
          <a:prstGeom prst="rect">
            <a:avLst/>
          </a:prstGeom>
          <a:noFill/>
          <a:ln w="12700" cap="sq">
            <a:solidFill>
              <a:srgbClr val="FF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gn="ctr" eaLnBrk="0" fontAlgn="base" hangingPunct="0">
              <a:spcBef>
                <a:spcPct val="0"/>
              </a:spcBef>
              <a:spcAft>
                <a:spcPct val="0"/>
              </a:spcAft>
            </a:pPr>
            <a:r>
              <a:rPr lang="en-US" altLang="en-US" sz="1200" dirty="0" smtClean="0">
                <a:solidFill>
                  <a:srgbClr val="CC0000"/>
                </a:solidFill>
              </a:rPr>
              <a:t>b a c k</a:t>
            </a:r>
            <a:endParaRPr lang="en-US" altLang="en-US" dirty="0" smtClean="0">
              <a:solidFill>
                <a:srgbClr val="FFFFFF"/>
              </a:solidFill>
            </a:endParaRPr>
          </a:p>
        </p:txBody>
      </p:sp>
      <p:sp>
        <p:nvSpPr>
          <p:cNvPr id="9" name="Rectangle 11">
            <a:hlinkClick r:id="" action="ppaction://hlinkshowjump?jump=nextslide"/>
          </p:cNvPr>
          <p:cNvSpPr>
            <a:spLocks noChangeArrowheads="1"/>
          </p:cNvSpPr>
          <p:nvPr/>
        </p:nvSpPr>
        <p:spPr bwMode="auto">
          <a:xfrm>
            <a:off x="8520113" y="6629400"/>
            <a:ext cx="622300" cy="228600"/>
          </a:xfrm>
          <a:prstGeom prst="rect">
            <a:avLst/>
          </a:prstGeom>
          <a:noFill/>
          <a:ln w="12700" cap="sq">
            <a:solidFill>
              <a:srgbClr val="FF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gn="ctr" eaLnBrk="0" fontAlgn="base" hangingPunct="0">
              <a:spcBef>
                <a:spcPct val="0"/>
              </a:spcBef>
              <a:spcAft>
                <a:spcPct val="0"/>
              </a:spcAft>
            </a:pPr>
            <a:r>
              <a:rPr lang="en-US" altLang="en-US" sz="1200" dirty="0" smtClean="0">
                <a:solidFill>
                  <a:srgbClr val="CC0000"/>
                </a:solidFill>
              </a:rPr>
              <a:t>n e x t</a:t>
            </a:r>
            <a:endParaRPr lang="en-US" altLang="en-US" dirty="0" smtClean="0">
              <a:solidFill>
                <a:srgbClr val="FFFFFF"/>
              </a:solidFill>
            </a:endParaRPr>
          </a:p>
        </p:txBody>
      </p:sp>
      <p:sp>
        <p:nvSpPr>
          <p:cNvPr id="10" name="Rectangle 12">
            <a:hlinkClick r:id="" action="ppaction://hlinkshowjump?jump=firstslide"/>
          </p:cNvPr>
          <p:cNvSpPr>
            <a:spLocks noChangeArrowheads="1"/>
          </p:cNvSpPr>
          <p:nvPr/>
        </p:nvSpPr>
        <p:spPr bwMode="auto">
          <a:xfrm>
            <a:off x="7135813" y="6630988"/>
            <a:ext cx="622300" cy="228600"/>
          </a:xfrm>
          <a:prstGeom prst="rect">
            <a:avLst/>
          </a:prstGeom>
          <a:noFill/>
          <a:ln w="12700" cap="sq">
            <a:solidFill>
              <a:srgbClr val="FF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gn="ctr" eaLnBrk="0" fontAlgn="base" hangingPunct="0">
              <a:spcBef>
                <a:spcPct val="0"/>
              </a:spcBef>
              <a:spcAft>
                <a:spcPct val="0"/>
              </a:spcAft>
            </a:pPr>
            <a:r>
              <a:rPr lang="en-US" altLang="en-US" sz="1200" dirty="0" smtClean="0">
                <a:solidFill>
                  <a:srgbClr val="CC0000"/>
                </a:solidFill>
              </a:rPr>
              <a:t>h o m e</a:t>
            </a:r>
            <a:endParaRPr lang="en-US" altLang="en-US" dirty="0" smtClean="0">
              <a:solidFill>
                <a:srgbClr val="FFFFFF"/>
              </a:solidFill>
            </a:endParaRPr>
          </a:p>
        </p:txBody>
      </p:sp>
      <p:sp>
        <p:nvSpPr>
          <p:cNvPr id="3077" name="Rectangle 5"/>
          <p:cNvSpPr>
            <a:spLocks noGrp="1" noChangeArrowheads="1"/>
          </p:cNvSpPr>
          <p:nvPr>
            <p:ph type="ctrTitle" sz="quarter"/>
          </p:nvPr>
        </p:nvSpPr>
        <p:spPr>
          <a:xfrm>
            <a:off x="1447800" y="1219200"/>
            <a:ext cx="6324600" cy="1143000"/>
          </a:xfrm>
        </p:spPr>
        <p:txBody>
          <a:bodyPr/>
          <a:lstStyle>
            <a:lvl1pPr>
              <a:defRPr sz="3600"/>
            </a:lvl1pPr>
          </a:lstStyle>
          <a:p>
            <a:pPr lvl="0"/>
            <a:r>
              <a:rPr lang="en-US" altLang="en-US" noProof="0" smtClean="0"/>
              <a:t>Click to edit Master title style</a:t>
            </a:r>
          </a:p>
        </p:txBody>
      </p:sp>
      <p:sp>
        <p:nvSpPr>
          <p:cNvPr id="3078" name="Rectangle 6"/>
          <p:cNvSpPr>
            <a:spLocks noGrp="1" noChangeArrowheads="1"/>
          </p:cNvSpPr>
          <p:nvPr>
            <p:ph type="subTitle" sz="quarter" idx="1"/>
          </p:nvPr>
        </p:nvSpPr>
        <p:spPr>
          <a:xfrm>
            <a:off x="2895600" y="2895600"/>
            <a:ext cx="4953000" cy="1752600"/>
          </a:xfrm>
        </p:spPr>
        <p:txBody>
          <a:bodyPr/>
          <a:lstStyle>
            <a:lvl1pPr marL="0" indent="0">
              <a:buFont typeface="Monotype Sorts" charset="2"/>
              <a:buNone/>
              <a:defRPr sz="2400"/>
            </a:lvl1pPr>
          </a:lstStyle>
          <a:p>
            <a:pPr lvl="0"/>
            <a:r>
              <a:rPr lang="en-US" altLang="en-US" noProof="0" smtClean="0"/>
              <a:t>Click to edit Master subtitle style</a:t>
            </a:r>
          </a:p>
        </p:txBody>
      </p:sp>
      <p:sp>
        <p:nvSpPr>
          <p:cNvPr id="11" name="Rectangle 13"/>
          <p:cNvSpPr>
            <a:spLocks noGrp="1" noChangeArrowheads="1"/>
          </p:cNvSpPr>
          <p:nvPr>
            <p:ph type="dt" sz="quarter" idx="10"/>
          </p:nvPr>
        </p:nvSpPr>
        <p:spPr/>
        <p:txBody>
          <a:bodyPr/>
          <a:lstStyle>
            <a:lvl1pPr>
              <a:defRPr smtClean="0"/>
            </a:lvl1pPr>
          </a:lstStyle>
          <a:p>
            <a:pPr>
              <a:defRPr/>
            </a:pPr>
            <a:r>
              <a:rPr lang="en-US" altLang="en-US" dirty="0">
                <a:solidFill>
                  <a:srgbClr val="FFFFFF"/>
                </a:solidFill>
              </a:rPr>
              <a:t>11/19/1863</a:t>
            </a:r>
          </a:p>
        </p:txBody>
      </p:sp>
      <p:sp>
        <p:nvSpPr>
          <p:cNvPr id="12" name="Rectangle 14"/>
          <p:cNvSpPr>
            <a:spLocks noGrp="1" noChangeArrowheads="1"/>
          </p:cNvSpPr>
          <p:nvPr>
            <p:ph type="ftr" sz="quarter" idx="11"/>
          </p:nvPr>
        </p:nvSpPr>
        <p:spPr/>
        <p:txBody>
          <a:bodyPr/>
          <a:lstStyle>
            <a:lvl1pPr>
              <a:defRPr smtClean="0"/>
            </a:lvl1pPr>
          </a:lstStyle>
          <a:p>
            <a:pPr>
              <a:defRPr/>
            </a:pPr>
            <a:endParaRPr lang="en-US" altLang="en-US" dirty="0">
              <a:solidFill>
                <a:srgbClr val="FFFFFF"/>
              </a:solidFill>
            </a:endParaRPr>
          </a:p>
        </p:txBody>
      </p:sp>
      <p:sp>
        <p:nvSpPr>
          <p:cNvPr id="13" name="Rectangle 15"/>
          <p:cNvSpPr>
            <a:spLocks noGrp="1" noChangeArrowheads="1"/>
          </p:cNvSpPr>
          <p:nvPr>
            <p:ph type="sldNum" sz="quarter" idx="12"/>
          </p:nvPr>
        </p:nvSpPr>
        <p:spPr>
          <a:xfrm>
            <a:off x="4038600" y="6400800"/>
            <a:ext cx="1905000" cy="457200"/>
          </a:xfrm>
        </p:spPr>
        <p:txBody>
          <a:bodyPr/>
          <a:lstStyle>
            <a:lvl1pPr>
              <a:defRPr smtClean="0"/>
            </a:lvl1pPr>
          </a:lstStyle>
          <a:p>
            <a:pPr>
              <a:defRPr/>
            </a:pPr>
            <a:fld id="{1F114091-2912-43B7-B8DF-B3878E58E701}"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603621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A97DA09-90D3-4DD9-8347-4AA091D326C1}"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848311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C80A99B-E79B-468A-951E-F0C9E10969CA}"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665335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590800"/>
            <a:ext cx="30099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2590800"/>
            <a:ext cx="30099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F9024553-EA2E-4C3F-9B2E-911BEFC115B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671960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3E95F0F2-5B87-47F2-9CA6-261A539998FC}"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44509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AD1ACC6-0AA6-4CFC-8D3B-5C3A9C67B39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089189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4E43539-1C63-48D7-9254-1A8FCF031C17}"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630563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EBA4DCB9-0EA4-4F78-B554-DBE49AC98E1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71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802260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6268C21-F25F-448F-B03A-878669A212D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937620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FB04C19D-FC4A-483D-9525-30A32E54D90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625524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1257300"/>
            <a:ext cx="1866900" cy="468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257300"/>
            <a:ext cx="5448300" cy="468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r>
              <a:rPr lang="en-US" altLang="en-US" dirty="0">
                <a:solidFill>
                  <a:srgbClr val="FFFFFF"/>
                </a:solidFill>
              </a:rPr>
              <a:t>11/19/1863</a:t>
            </a: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3B87EE6-398E-43F3-83A3-DAFA106DAB1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670459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0919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535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452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0050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880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68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190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3223568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3652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3371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4716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9077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567273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80137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808497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886806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028185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59538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2032600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480680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110462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dirty="0" smtClean="0"/>
              <a:t>Click icon to add picture</a:t>
            </a:r>
            <a:endParaRPr lang="en-US" dirty="0"/>
          </a:p>
        </p:txBody>
      </p:sp>
    </p:spTree>
    <p:extLst>
      <p:ext uri="{BB962C8B-B14F-4D97-AF65-F5344CB8AC3E}">
        <p14:creationId xmlns:p14="http://schemas.microsoft.com/office/powerpoint/2010/main" val="902088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762665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466936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8459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2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9759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01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568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1726287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789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7348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1102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679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826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015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69916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491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6959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12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3108054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776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53854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2139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19187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0541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0650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2571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8408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63924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733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16115581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41177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3748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6681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98738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9106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2557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3274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849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EFF04-EA92-4F20-ADED-7FD39D9F5D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7865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A4374C-084C-4B4E-A720-BDFC3D819C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619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35492303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6A3991-6E12-4967-9F3B-7B885279EA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7114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F7389C-EB03-48CF-9985-49E05238E2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1959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1EA9FAF-11E7-4522-A17C-90DE067C3D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0498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EC72D71-A7EE-466A-BA6F-F7E88883C0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50263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0F437D-BDF4-4F83-8523-2F3EA4EBA9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41686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22A6F3-19CC-45F8-8671-495027CB56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5883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2E5630-1C4A-4A33-9434-EAF91641DC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70174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10741-F7BB-4AA0-9530-99DE19E6A0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8224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4D8C98-5A31-4B8C-B50F-88164AFFFF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4683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44B913-02B0-4B43-895D-08B9EB3CFF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87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8883F-95DE-46E7-A44A-69521A205F2F}" type="datetimeFigureOut">
              <a:rPr lang="en-US" smtClean="0"/>
              <a:t>6/16/2015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DA3C3-06C4-4473-AE36-91A536E220C9}" type="slidenum">
              <a:rPr lang="en-US" smtClean="0"/>
              <a:t>‹#›</a:t>
            </a:fld>
            <a:endParaRPr lang="en-US" dirty="0"/>
          </a:p>
        </p:txBody>
      </p:sp>
    </p:spTree>
    <p:extLst>
      <p:ext uri="{BB962C8B-B14F-4D97-AF65-F5344CB8AC3E}">
        <p14:creationId xmlns:p14="http://schemas.microsoft.com/office/powerpoint/2010/main" val="39753413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23630E-2371-48CA-82D3-D80E564D0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8883F-95DE-46E7-A44A-69521A205F2F}" type="datetimeFigureOut">
              <a:rPr lang="en-US" smtClean="0"/>
              <a:t>6/16/2015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DA3C3-06C4-4473-AE36-91A536E220C9}" type="slidenum">
              <a:rPr lang="en-US" smtClean="0"/>
              <a:t>‹#›</a:t>
            </a:fld>
            <a:endParaRPr lang="en-US" dirty="0"/>
          </a:p>
        </p:txBody>
      </p:sp>
    </p:spTree>
    <p:extLst>
      <p:ext uri="{BB962C8B-B14F-4D97-AF65-F5344CB8AC3E}">
        <p14:creationId xmlns:p14="http://schemas.microsoft.com/office/powerpoint/2010/main" val="3412037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458788"/>
            <a:ext cx="1676400" cy="63992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FFFFFF"/>
              </a:solidFill>
            </a:endParaRPr>
          </a:p>
        </p:txBody>
      </p:sp>
      <p:sp>
        <p:nvSpPr>
          <p:cNvPr id="1027" name="Rectangle 3"/>
          <p:cNvSpPr>
            <a:spLocks noChangeArrowheads="1"/>
          </p:cNvSpPr>
          <p:nvPr/>
        </p:nvSpPr>
        <p:spPr bwMode="auto">
          <a:xfrm>
            <a:off x="1143000" y="0"/>
            <a:ext cx="1447800" cy="3810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FFFFFF"/>
              </a:solidFill>
            </a:endParaRPr>
          </a:p>
        </p:txBody>
      </p:sp>
      <p:sp>
        <p:nvSpPr>
          <p:cNvPr id="1028" name="Rectangle 4"/>
          <p:cNvSpPr>
            <a:spLocks noChangeArrowheads="1"/>
          </p:cNvSpPr>
          <p:nvPr/>
        </p:nvSpPr>
        <p:spPr bwMode="auto">
          <a:xfrm>
            <a:off x="1447800" y="1143000"/>
            <a:ext cx="6324600" cy="13716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FFFFFF"/>
              </a:solidFill>
            </a:endParaRPr>
          </a:p>
        </p:txBody>
      </p:sp>
      <p:sp>
        <p:nvSpPr>
          <p:cNvPr id="1029" name="Rectangle 5"/>
          <p:cNvSpPr>
            <a:spLocks noGrp="1" noChangeArrowheads="1"/>
          </p:cNvSpPr>
          <p:nvPr>
            <p:ph type="title"/>
          </p:nvPr>
        </p:nvSpPr>
        <p:spPr bwMode="auto">
          <a:xfrm>
            <a:off x="1447800" y="1257300"/>
            <a:ext cx="6324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2743200" y="2590800"/>
            <a:ext cx="6172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a:hlinkClick r:id="" action="ppaction://hlinkshowjump?jump=previousslide"/>
          </p:cNvPr>
          <p:cNvSpPr>
            <a:spLocks noChangeArrowheads="1"/>
          </p:cNvSpPr>
          <p:nvPr/>
        </p:nvSpPr>
        <p:spPr bwMode="auto">
          <a:xfrm>
            <a:off x="7897813" y="6629400"/>
            <a:ext cx="622300" cy="228600"/>
          </a:xfrm>
          <a:prstGeom prst="rect">
            <a:avLst/>
          </a:prstGeom>
          <a:noFill/>
          <a:ln w="12700" cap="sq">
            <a:solidFill>
              <a:srgbClr val="FF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gn="ctr" eaLnBrk="0" fontAlgn="base" hangingPunct="0">
              <a:spcBef>
                <a:spcPct val="0"/>
              </a:spcBef>
              <a:spcAft>
                <a:spcPct val="0"/>
              </a:spcAft>
            </a:pPr>
            <a:r>
              <a:rPr lang="en-US" altLang="en-US" sz="1200" dirty="0" smtClean="0">
                <a:solidFill>
                  <a:srgbClr val="CC0000"/>
                </a:solidFill>
              </a:rPr>
              <a:t>b a c k</a:t>
            </a:r>
            <a:endParaRPr lang="en-US" altLang="en-US" dirty="0" smtClean="0">
              <a:solidFill>
                <a:srgbClr val="FFFFFF"/>
              </a:solidFill>
            </a:endParaRPr>
          </a:p>
        </p:txBody>
      </p:sp>
      <p:sp>
        <p:nvSpPr>
          <p:cNvPr id="1032" name="Rectangle 8">
            <a:hlinkClick r:id="" action="ppaction://hlinkshowjump?jump=nextslide"/>
          </p:cNvPr>
          <p:cNvSpPr>
            <a:spLocks noChangeArrowheads="1"/>
          </p:cNvSpPr>
          <p:nvPr/>
        </p:nvSpPr>
        <p:spPr bwMode="auto">
          <a:xfrm>
            <a:off x="8520113" y="6629400"/>
            <a:ext cx="622300" cy="228600"/>
          </a:xfrm>
          <a:prstGeom prst="rect">
            <a:avLst/>
          </a:prstGeom>
          <a:noFill/>
          <a:ln w="12700" cap="sq">
            <a:solidFill>
              <a:srgbClr val="FF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gn="ctr" eaLnBrk="0" fontAlgn="base" hangingPunct="0">
              <a:spcBef>
                <a:spcPct val="0"/>
              </a:spcBef>
              <a:spcAft>
                <a:spcPct val="0"/>
              </a:spcAft>
            </a:pPr>
            <a:r>
              <a:rPr lang="en-US" altLang="en-US" sz="1200" dirty="0" smtClean="0">
                <a:solidFill>
                  <a:srgbClr val="CC0000"/>
                </a:solidFill>
              </a:rPr>
              <a:t>n e x t</a:t>
            </a:r>
            <a:endParaRPr lang="en-US" altLang="en-US" dirty="0" smtClean="0">
              <a:solidFill>
                <a:srgbClr val="FFFFFF"/>
              </a:solidFill>
            </a:endParaRPr>
          </a:p>
        </p:txBody>
      </p:sp>
      <p:sp>
        <p:nvSpPr>
          <p:cNvPr id="1033" name="Rectangle 9">
            <a:hlinkClick r:id="" action="ppaction://hlinkshowjump?jump=firstslide"/>
          </p:cNvPr>
          <p:cNvSpPr>
            <a:spLocks noChangeArrowheads="1"/>
          </p:cNvSpPr>
          <p:nvPr/>
        </p:nvSpPr>
        <p:spPr bwMode="auto">
          <a:xfrm>
            <a:off x="7135813" y="6630988"/>
            <a:ext cx="622300" cy="228600"/>
          </a:xfrm>
          <a:prstGeom prst="rect">
            <a:avLst/>
          </a:prstGeom>
          <a:noFill/>
          <a:ln w="12700" cap="sq">
            <a:solidFill>
              <a:srgbClr val="FF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gn="ctr" eaLnBrk="0" fontAlgn="base" hangingPunct="0">
              <a:spcBef>
                <a:spcPct val="0"/>
              </a:spcBef>
              <a:spcAft>
                <a:spcPct val="0"/>
              </a:spcAft>
            </a:pPr>
            <a:r>
              <a:rPr lang="en-US" altLang="en-US" sz="1200" dirty="0" smtClean="0">
                <a:solidFill>
                  <a:srgbClr val="CC0000"/>
                </a:solidFill>
              </a:rPr>
              <a:t>h o m e</a:t>
            </a:r>
            <a:endParaRPr lang="en-US" altLang="en-US" dirty="0" smtClean="0">
              <a:solidFill>
                <a:srgbClr val="FFFFFF"/>
              </a:solidFill>
            </a:endParaRPr>
          </a:p>
        </p:txBody>
      </p:sp>
      <p:sp>
        <p:nvSpPr>
          <p:cNvPr id="1034" name="Rectangle 10"/>
          <p:cNvSpPr>
            <a:spLocks noGrp="1" noChangeArrowheads="1"/>
          </p:cNvSpPr>
          <p:nvPr>
            <p:ph type="dt" sz="half" idx="2"/>
          </p:nvPr>
        </p:nvSpPr>
        <p:spPr bwMode="auto">
          <a:xfrm>
            <a:off x="762000" y="5486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400" smtClean="0">
                <a:latin typeface="Times New Roman" charset="0"/>
              </a:defRPr>
            </a:lvl1pPr>
          </a:lstStyle>
          <a:p>
            <a:pPr eaLnBrk="0" fontAlgn="base" hangingPunct="0">
              <a:spcBef>
                <a:spcPct val="0"/>
              </a:spcBef>
              <a:spcAft>
                <a:spcPct val="0"/>
              </a:spcAft>
              <a:defRPr/>
            </a:pPr>
            <a:r>
              <a:rPr lang="en-US" altLang="en-US" dirty="0">
                <a:solidFill>
                  <a:srgbClr val="FFFFFF"/>
                </a:solidFill>
              </a:rPr>
              <a:t>11/19/1863</a:t>
            </a:r>
          </a:p>
        </p:txBody>
      </p:sp>
      <p:sp>
        <p:nvSpPr>
          <p:cNvPr id="1035" name="Rectangle 11"/>
          <p:cNvSpPr>
            <a:spLocks noGrp="1" noChangeArrowheads="1"/>
          </p:cNvSpPr>
          <p:nvPr>
            <p:ph type="ftr" sz="quarter" idx="3"/>
          </p:nvPr>
        </p:nvSpPr>
        <p:spPr bwMode="auto">
          <a:xfrm>
            <a:off x="0" y="5943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smtClean="0">
                <a:latin typeface="Times New Roman" charset="0"/>
              </a:defRPr>
            </a:lvl1pPr>
          </a:lstStyle>
          <a:p>
            <a:pPr eaLnBrk="0" fontAlgn="base" hangingPunct="0">
              <a:spcBef>
                <a:spcPct val="0"/>
              </a:spcBef>
              <a:spcAft>
                <a:spcPct val="0"/>
              </a:spcAft>
              <a:defRPr/>
            </a:pPr>
            <a:endParaRPr lang="en-US" altLang="en-US" dirty="0">
              <a:solidFill>
                <a:srgbClr val="FFFFFF"/>
              </a:solidFill>
            </a:endParaRPr>
          </a:p>
        </p:txBody>
      </p:sp>
      <p:sp>
        <p:nvSpPr>
          <p:cNvPr id="1036" name="Rectangle 12"/>
          <p:cNvSpPr>
            <a:spLocks noGrp="1" noChangeArrowheads="1"/>
          </p:cNvSpPr>
          <p:nvPr>
            <p:ph type="sldNum" sz="quarter" idx="4"/>
          </p:nvPr>
        </p:nvSpPr>
        <p:spPr bwMode="auto">
          <a:xfrm>
            <a:off x="36576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smtClean="0">
                <a:latin typeface="Times New Roman" charset="0"/>
              </a:defRPr>
            </a:lvl1pPr>
          </a:lstStyle>
          <a:p>
            <a:pPr eaLnBrk="0" fontAlgn="base" hangingPunct="0">
              <a:spcBef>
                <a:spcPct val="0"/>
              </a:spcBef>
              <a:spcAft>
                <a:spcPct val="0"/>
              </a:spcAft>
              <a:defRPr/>
            </a:pPr>
            <a:fld id="{AAFB41DD-DED1-4BE5-A9E2-948BC14C6CB5}" type="slidenum">
              <a:rPr lang="en-US" altLang="en-US">
                <a:solidFill>
                  <a:srgbClr val="FFFFFF"/>
                </a:solidFill>
              </a:rPr>
              <a:pPr eaLnBrk="0" fontAlgn="base" hangingPunct="0">
                <a:spcBef>
                  <a:spcPct val="0"/>
                </a:spcBef>
                <a:spcAft>
                  <a:spcPct val="0"/>
                </a:spcAft>
                <a:defRPr/>
              </a:pPr>
              <a:t>‹#›</a:t>
            </a:fld>
            <a:endParaRPr lang="en-US" altLang="en-US" dirty="0">
              <a:solidFill>
                <a:srgbClr val="FFFFFF"/>
              </a:solidFill>
            </a:endParaRPr>
          </a:p>
        </p:txBody>
      </p:sp>
    </p:spTree>
    <p:extLst>
      <p:ext uri="{BB962C8B-B14F-4D97-AF65-F5344CB8AC3E}">
        <p14:creationId xmlns:p14="http://schemas.microsoft.com/office/powerpoint/2010/main" val="283700085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0">
                                            <p:txEl>
                                              <p:pRg st="0" end="0"/>
                                            </p:txEl>
                                          </p:spTgt>
                                        </p:tgtEl>
                                        <p:attrNameLst>
                                          <p:attrName>style.visibility</p:attrName>
                                        </p:attrNameLst>
                                      </p:cBhvr>
                                      <p:to>
                                        <p:strVal val="visible"/>
                                      </p:to>
                                    </p:set>
                                    <p:animEffect transition="in" filter="blinds(horizontal)">
                                      <p:cBhvr>
                                        <p:cTn id="12" dur="500"/>
                                        <p:tgtEl>
                                          <p:spTgt spid="1030">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blinds(horizontal)">
                                      <p:cBhvr>
                                        <p:cTn id="15" dur="500"/>
                                        <p:tgtEl>
                                          <p:spTgt spid="103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0">
                                            <p:txEl>
                                              <p:pRg st="2" end="2"/>
                                            </p:txEl>
                                          </p:spTgt>
                                        </p:tgtEl>
                                        <p:attrNameLst>
                                          <p:attrName>style.visibility</p:attrName>
                                        </p:attrNameLst>
                                      </p:cBhvr>
                                      <p:to>
                                        <p:strVal val="visible"/>
                                      </p:to>
                                    </p:set>
                                    <p:animEffect transition="in" filter="blinds(horizontal)">
                                      <p:cBhvr>
                                        <p:cTn id="18" dur="500"/>
                                        <p:tgtEl>
                                          <p:spTgt spid="1030">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30">
                                            <p:txEl>
                                              <p:pRg st="3" end="3"/>
                                            </p:txEl>
                                          </p:spTgt>
                                        </p:tgtEl>
                                        <p:attrNameLst>
                                          <p:attrName>style.visibility</p:attrName>
                                        </p:attrNameLst>
                                      </p:cBhvr>
                                      <p:to>
                                        <p:strVal val="visible"/>
                                      </p:to>
                                    </p:set>
                                    <p:animEffect transition="in" filter="blinds(horizontal)">
                                      <p:cBhvr>
                                        <p:cTn id="21" dur="500"/>
                                        <p:tgtEl>
                                          <p:spTgt spid="1030">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0">
                                            <p:txEl>
                                              <p:pRg st="4" end="4"/>
                                            </p:txEl>
                                          </p:spTgt>
                                        </p:tgtEl>
                                        <p:attrNameLst>
                                          <p:attrName>style.visibility</p:attrName>
                                        </p:attrNameLst>
                                      </p:cBhvr>
                                      <p:to>
                                        <p:strVal val="visible"/>
                                      </p:to>
                                    </p:set>
                                    <p:animEffect transition="in" filter="blinds(horizontal)">
                                      <p:cBhvr>
                                        <p:cTn id="24"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p:tmplLst>
          <p:tmpl lvl="1">
            <p:tnLst>
              <p:par>
                <p:cTn presetID="3" presetClass="entr" presetSubtype="10" fill="hold" nodeType="click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2">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Lst>
      </p:bldP>
    </p:bldLst>
  </p:timing>
  <p:hf sldNum="0" hdr="0" ftr="0"/>
  <p:txStyles>
    <p:title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3200" b="1">
          <a:solidFill>
            <a:schemeClr val="tx1"/>
          </a:solidFill>
          <a:latin typeface="Arial" charset="0"/>
        </a:defRPr>
      </a:lvl2pPr>
      <a:lvl3pPr algn="l" rtl="0" eaLnBrk="0" fontAlgn="base" hangingPunct="0">
        <a:spcBef>
          <a:spcPct val="0"/>
        </a:spcBef>
        <a:spcAft>
          <a:spcPct val="0"/>
        </a:spcAft>
        <a:defRPr kumimoji="1" sz="3200" b="1">
          <a:solidFill>
            <a:schemeClr val="tx1"/>
          </a:solidFill>
          <a:latin typeface="Arial" charset="0"/>
        </a:defRPr>
      </a:lvl3pPr>
      <a:lvl4pPr algn="l" rtl="0" eaLnBrk="0" fontAlgn="base" hangingPunct="0">
        <a:spcBef>
          <a:spcPct val="0"/>
        </a:spcBef>
        <a:spcAft>
          <a:spcPct val="0"/>
        </a:spcAft>
        <a:defRPr kumimoji="1" sz="3200" b="1">
          <a:solidFill>
            <a:schemeClr val="tx1"/>
          </a:solidFill>
          <a:latin typeface="Arial" charset="0"/>
        </a:defRPr>
      </a:lvl4pPr>
      <a:lvl5pPr algn="l" rtl="0" eaLnBrk="0" fontAlgn="base" hangingPunct="0">
        <a:spcBef>
          <a:spcPct val="0"/>
        </a:spcBef>
        <a:spcAft>
          <a:spcPct val="0"/>
        </a:spcAft>
        <a:defRPr kumimoji="1" sz="3200" b="1">
          <a:solidFill>
            <a:schemeClr val="tx1"/>
          </a:solidFill>
          <a:latin typeface="Arial" charset="0"/>
        </a:defRPr>
      </a:lvl5pPr>
      <a:lvl6pPr marL="457200" algn="l" rtl="0" eaLnBrk="0" fontAlgn="base" hangingPunct="0">
        <a:spcBef>
          <a:spcPct val="0"/>
        </a:spcBef>
        <a:spcAft>
          <a:spcPct val="0"/>
        </a:spcAft>
        <a:defRPr kumimoji="1" sz="3200" b="1">
          <a:solidFill>
            <a:schemeClr val="tx1"/>
          </a:solidFill>
          <a:latin typeface="Arial" charset="0"/>
        </a:defRPr>
      </a:lvl6pPr>
      <a:lvl7pPr marL="914400" algn="l" rtl="0" eaLnBrk="0" fontAlgn="base" hangingPunct="0">
        <a:spcBef>
          <a:spcPct val="0"/>
        </a:spcBef>
        <a:spcAft>
          <a:spcPct val="0"/>
        </a:spcAft>
        <a:defRPr kumimoji="1" sz="3200" b="1">
          <a:solidFill>
            <a:schemeClr val="tx1"/>
          </a:solidFill>
          <a:latin typeface="Arial" charset="0"/>
        </a:defRPr>
      </a:lvl7pPr>
      <a:lvl8pPr marL="1371600" algn="l" rtl="0" eaLnBrk="0" fontAlgn="base" hangingPunct="0">
        <a:spcBef>
          <a:spcPct val="0"/>
        </a:spcBef>
        <a:spcAft>
          <a:spcPct val="0"/>
        </a:spcAft>
        <a:defRPr kumimoji="1" sz="3200" b="1">
          <a:solidFill>
            <a:schemeClr val="tx1"/>
          </a:solidFill>
          <a:latin typeface="Arial" charset="0"/>
        </a:defRPr>
      </a:lvl8pPr>
      <a:lvl9pPr marL="1828800" algn="l" rtl="0" eaLnBrk="0" fontAlgn="base" hangingPunct="0">
        <a:spcBef>
          <a:spcPct val="0"/>
        </a:spcBef>
        <a:spcAft>
          <a:spcPct val="0"/>
        </a:spcAft>
        <a:defRPr kumimoji="1"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65000"/>
        <a:buFont typeface="Monotype Sorts"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Monotype Sorts" charset="2"/>
        <a:buChar char="&lt;"/>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16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16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16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16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1399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7FE8E0FB-82B4-48D8-88DC-FA2AA944A5E6}" type="datetimeFigureOut">
              <a:rPr lang="en-US" smtClean="0">
                <a:solidFill>
                  <a:prstClr val="black">
                    <a:lumMod val="75000"/>
                    <a:lumOff val="25000"/>
                  </a:prstClr>
                </a:solidFill>
              </a:rPr>
              <a:pPr/>
              <a:t>6/16/2015</a:t>
            </a:fld>
            <a:endParaRPr lang="en-US" dirty="0">
              <a:solidFill>
                <a:prstClr val="black">
                  <a:lumMod val="75000"/>
                  <a:lumOff val="2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3B3D30A8-E61C-4170-A53F-0D460FB0332D}"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882656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411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2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8883F-95DE-46E7-A44A-69521A205F2F}" type="datetimeFigureOut">
              <a:rPr lang="en-US" smtClean="0">
                <a:solidFill>
                  <a:prstClr val="black">
                    <a:tint val="75000"/>
                  </a:prstClr>
                </a:solidFill>
              </a:rPr>
              <a:pPr/>
              <a:t>6/16/2015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DA3C3-06C4-4473-AE36-91A536E220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17574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b="0">
                <a:solidFill>
                  <a:schemeClr val="tx1"/>
                </a:solidFill>
              </a:defRPr>
            </a:lvl1pPr>
          </a:lstStyle>
          <a:p>
            <a:pPr fontAlgn="base">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chemeClr val="tx1"/>
                </a:solidFill>
              </a:defRPr>
            </a:lvl1pPr>
          </a:lstStyle>
          <a:p>
            <a:pPr algn="ctr" fontAlgn="base">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defRPr>
            </a:lvl1pPr>
          </a:lstStyle>
          <a:p>
            <a:pPr fontAlgn="base">
              <a:spcAft>
                <a:spcPct val="0"/>
              </a:spcAft>
              <a:defRPr/>
            </a:pPr>
            <a:fld id="{6A7DFA89-A210-4792-9E04-C74C53B927A6}" type="slidenum">
              <a:rPr lang="en-US">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29662129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bradford1\Pictures\Photo Album\Digital Images (All)-2015\IMG_07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990600"/>
            <a:ext cx="7772400" cy="1470025"/>
          </a:xfrm>
        </p:spPr>
        <p:txBody>
          <a:bodyPr/>
          <a:lstStyle/>
          <a:p>
            <a:r>
              <a:rPr lang="en-US" dirty="0" smtClean="0"/>
              <a:t>How to Ruin a Presentation with</a:t>
            </a:r>
            <a:br>
              <a:rPr lang="en-US" dirty="0" smtClean="0"/>
            </a:br>
            <a:r>
              <a:rPr lang="en-US" dirty="0" smtClean="0"/>
              <a:t>POWERPOINT</a:t>
            </a:r>
            <a:endParaRPr lang="en-US" dirty="0"/>
          </a:p>
        </p:txBody>
      </p:sp>
      <p:sp>
        <p:nvSpPr>
          <p:cNvPr id="3" name="Subtitle 2"/>
          <p:cNvSpPr>
            <a:spLocks noGrp="1"/>
          </p:cNvSpPr>
          <p:nvPr>
            <p:ph type="subTitle" idx="1"/>
          </p:nvPr>
        </p:nvSpPr>
        <p:spPr>
          <a:xfrm>
            <a:off x="1295400" y="4876800"/>
            <a:ext cx="6400800" cy="1219200"/>
          </a:xfrm>
        </p:spPr>
        <p:txBody>
          <a:bodyPr/>
          <a:lstStyle/>
          <a:p>
            <a:pPr>
              <a:spcBef>
                <a:spcPts val="0"/>
              </a:spcBef>
            </a:pPr>
            <a:r>
              <a:rPr lang="en-US" dirty="0" smtClean="0">
                <a:solidFill>
                  <a:srgbClr val="1E03BD"/>
                </a:solidFill>
              </a:rPr>
              <a:t>C. Steven Bradford</a:t>
            </a:r>
          </a:p>
          <a:p>
            <a:pPr>
              <a:spcBef>
                <a:spcPts val="0"/>
              </a:spcBef>
            </a:pPr>
            <a:r>
              <a:rPr lang="en-US" dirty="0" smtClean="0">
                <a:solidFill>
                  <a:srgbClr val="1E03BD"/>
                </a:solidFill>
              </a:rPr>
              <a:t>University of Nebraska College of Law</a:t>
            </a:r>
            <a:endParaRPr lang="en-US" dirty="0">
              <a:solidFill>
                <a:srgbClr val="1E03BD"/>
              </a:solidFill>
            </a:endParaRPr>
          </a:p>
        </p:txBody>
      </p:sp>
    </p:spTree>
    <p:extLst>
      <p:ext uri="{BB962C8B-B14F-4D97-AF65-F5344CB8AC3E}">
        <p14:creationId xmlns:p14="http://schemas.microsoft.com/office/powerpoint/2010/main" val="1325233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905506"/>
            <a:ext cx="6705600" cy="3046988"/>
          </a:xfrm>
          <a:prstGeom prst="rect">
            <a:avLst/>
          </a:prstGeom>
          <a:noFill/>
        </p:spPr>
        <p:txBody>
          <a:bodyPr wrap="square" rtlCol="0">
            <a:spAutoFit/>
          </a:bodyPr>
          <a:lstStyle/>
          <a:p>
            <a:r>
              <a:rPr lang="en-US" sz="3200" dirty="0" smtClean="0">
                <a:solidFill>
                  <a:srgbClr val="1E03BD"/>
                </a:solidFill>
              </a:rPr>
              <a:t>“PowerPoint doesn’t kill meetings. People kill meetings. But using Power-Point is like having a loaded AK-47 on the table: You can do very bad things with it.”</a:t>
            </a:r>
          </a:p>
          <a:p>
            <a:pPr algn="r"/>
            <a:r>
              <a:rPr lang="en-US" sz="3200" dirty="0" smtClean="0">
                <a:solidFill>
                  <a:srgbClr val="1E03BD"/>
                </a:solidFill>
              </a:rPr>
              <a:t>-Peter Norvig</a:t>
            </a:r>
            <a:endParaRPr lang="en-US" sz="3200" dirty="0">
              <a:solidFill>
                <a:srgbClr val="1E03BD"/>
              </a:solidFill>
            </a:endParaRPr>
          </a:p>
        </p:txBody>
      </p:sp>
    </p:spTree>
    <p:extLst>
      <p:ext uri="{BB962C8B-B14F-4D97-AF65-F5344CB8AC3E}">
        <p14:creationId xmlns:p14="http://schemas.microsoft.com/office/powerpoint/2010/main" val="1791154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bradford1\Pictures\Licensed Pictures\Micro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0073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0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bradford1\Pictures\Licensed Pictures\Micro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0073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198638"/>
            <a:ext cx="3657600" cy="2308324"/>
          </a:xfrm>
          <a:prstGeom prst="rect">
            <a:avLst/>
          </a:prstGeom>
          <a:noFill/>
        </p:spPr>
        <p:txBody>
          <a:bodyPr wrap="square" rtlCol="0">
            <a:spAutoFit/>
          </a:bodyPr>
          <a:lstStyle/>
          <a:p>
            <a:pPr algn="ctr"/>
            <a:r>
              <a:rPr lang="en-US" sz="7200" dirty="0" smtClean="0">
                <a:solidFill>
                  <a:srgbClr val="FFFF00"/>
                </a:solidFill>
              </a:rPr>
              <a:t>His </a:t>
            </a:r>
          </a:p>
          <a:p>
            <a:pPr algn="ctr"/>
            <a:r>
              <a:rPr lang="en-US" sz="7200" dirty="0" smtClean="0">
                <a:solidFill>
                  <a:srgbClr val="FFFF00"/>
                </a:solidFill>
              </a:rPr>
              <a:t>Fault</a:t>
            </a:r>
            <a:endParaRPr lang="en-US" sz="7200" dirty="0">
              <a:solidFill>
                <a:srgbClr val="FFFF00"/>
              </a:solidFill>
            </a:endParaRPr>
          </a:p>
        </p:txBody>
      </p:sp>
      <p:sp>
        <p:nvSpPr>
          <p:cNvPr id="5" name="Right Arrow 4"/>
          <p:cNvSpPr/>
          <p:nvPr/>
        </p:nvSpPr>
        <p:spPr>
          <a:xfrm>
            <a:off x="3505200" y="3048000"/>
            <a:ext cx="2438400" cy="6096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966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g3.wikia.nocookie.net/__cb20120509173954/logopedia/images/0/04/PowerP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19431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33800" y="3048000"/>
            <a:ext cx="25336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971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59560"/>
        </a:solidFill>
        <a:effectLst/>
      </p:bgPr>
    </p:bg>
    <p:spTree>
      <p:nvGrpSpPr>
        <p:cNvPr id="1" name=""/>
        <p:cNvGrpSpPr/>
        <p:nvPr/>
      </p:nvGrpSpPr>
      <p:grpSpPr>
        <a:xfrm>
          <a:off x="0" y="0"/>
          <a:ext cx="0" cy="0"/>
          <a:chOff x="0" y="0"/>
          <a:chExt cx="0" cy="0"/>
        </a:xfrm>
      </p:grpSpPr>
      <p:sp>
        <p:nvSpPr>
          <p:cNvPr id="3" name="TextBox 2"/>
          <p:cNvSpPr txBox="1"/>
          <p:nvPr/>
        </p:nvSpPr>
        <p:spPr>
          <a:xfrm>
            <a:off x="1295400" y="2151728"/>
            <a:ext cx="6553200" cy="2554545"/>
          </a:xfrm>
          <a:prstGeom prst="rect">
            <a:avLst/>
          </a:prstGeom>
          <a:noFill/>
        </p:spPr>
        <p:txBody>
          <a:bodyPr wrap="square" rtlCol="0">
            <a:spAutoFit/>
          </a:bodyPr>
          <a:lstStyle/>
          <a:p>
            <a:pPr algn="ctr"/>
            <a:r>
              <a:rPr lang="en-US" sz="8000" dirty="0" smtClean="0">
                <a:solidFill>
                  <a:schemeClr val="bg1"/>
                </a:solidFill>
              </a:rPr>
              <a:t>BE ALL </a:t>
            </a:r>
          </a:p>
          <a:p>
            <a:pPr algn="ctr"/>
            <a:r>
              <a:rPr lang="en-US" sz="8000" dirty="0" smtClean="0">
                <a:solidFill>
                  <a:schemeClr val="bg1"/>
                </a:solidFill>
              </a:rPr>
              <a:t>YOU CAN BE</a:t>
            </a:r>
            <a:endParaRPr lang="en-US" sz="8000" dirty="0">
              <a:solidFill>
                <a:schemeClr val="bg1"/>
              </a:solidFill>
            </a:endParaRPr>
          </a:p>
        </p:txBody>
      </p:sp>
    </p:spTree>
    <p:extLst>
      <p:ext uri="{BB962C8B-B14F-4D97-AF65-F5344CB8AC3E}">
        <p14:creationId xmlns:p14="http://schemas.microsoft.com/office/powerpoint/2010/main" val="1337151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05000"/>
            <a:ext cx="6858000" cy="769441"/>
          </a:xfrm>
          <a:prstGeom prst="rect">
            <a:avLst/>
          </a:prstGeom>
          <a:noFill/>
        </p:spPr>
        <p:txBody>
          <a:bodyPr wrap="square" rtlCol="0">
            <a:spAutoFit/>
          </a:bodyPr>
          <a:lstStyle/>
          <a:p>
            <a:r>
              <a:rPr lang="en-US" sz="4400" dirty="0" smtClean="0"/>
              <a:t>Rules are made to be broken</a:t>
            </a:r>
            <a:endParaRPr lang="en-US" sz="4400" dirty="0"/>
          </a:p>
        </p:txBody>
      </p:sp>
      <p:sp>
        <p:nvSpPr>
          <p:cNvPr id="3" name="TextBox 2"/>
          <p:cNvSpPr txBox="1"/>
          <p:nvPr/>
        </p:nvSpPr>
        <p:spPr>
          <a:xfrm>
            <a:off x="990600" y="3124200"/>
            <a:ext cx="6858000" cy="769441"/>
          </a:xfrm>
          <a:prstGeom prst="rect">
            <a:avLst/>
          </a:prstGeom>
          <a:noFill/>
        </p:spPr>
        <p:txBody>
          <a:bodyPr wrap="square" rtlCol="0">
            <a:spAutoFit/>
          </a:bodyPr>
          <a:lstStyle/>
          <a:p>
            <a:pPr algn="r"/>
            <a:r>
              <a:rPr lang="en-US" sz="4400" dirty="0" smtClean="0">
                <a:solidFill>
                  <a:srgbClr val="1E03BD"/>
                </a:solidFill>
              </a:rPr>
              <a:t>. . . </a:t>
            </a:r>
            <a:r>
              <a:rPr lang="en-US" sz="4400" dirty="0">
                <a:solidFill>
                  <a:srgbClr val="1E03BD"/>
                </a:solidFill>
              </a:rPr>
              <a:t>b</a:t>
            </a:r>
            <a:r>
              <a:rPr lang="en-US" sz="4400" dirty="0" smtClean="0">
                <a:solidFill>
                  <a:srgbClr val="1E03BD"/>
                </a:solidFill>
              </a:rPr>
              <a:t>y experts</a:t>
            </a:r>
            <a:endParaRPr lang="en-US" sz="4400" dirty="0">
              <a:solidFill>
                <a:srgbClr val="1E03BD"/>
              </a:solidFill>
            </a:endParaRPr>
          </a:p>
        </p:txBody>
      </p:sp>
    </p:spTree>
    <p:extLst>
      <p:ext uri="{BB962C8B-B14F-4D97-AF65-F5344CB8AC3E}">
        <p14:creationId xmlns:p14="http://schemas.microsoft.com/office/powerpoint/2010/main" val="819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5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sto MT" pitchFamily="18" charset="0"/>
                <a:cs typeface="Arial" pitchFamily="34" charset="0"/>
              </a:rPr>
              <a:t> </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595959"/>
                </a:solidFill>
                <a:effectLst/>
                <a:latin typeface="Calibri" pitchFamily="34" charset="0"/>
                <a:cs typeface="Arial" pitchFamily="34" charset="0"/>
              </a:rPr>
              <a:t>Screen clipping taken: 5/4/2015 9:45 AM</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sto MT" pitchFamily="18" charset="0"/>
                <a:cs typeface="Arial" pitchFamily="34" charset="0"/>
              </a:rPr>
              <a:t> </a:t>
            </a:r>
            <a:endParaRPr kumimoji="0" lang="en-US" altLang="en-US" sz="5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6" name="Picture 4" descr="Machine generated alternative text: Server not found&#10;Firefox can’t find the server at www.johnmayerisamadman.com.&#10;. Check the address for typing errors such as ww.example.com instead of&#10;www.example.com&#10;. If you are unable to load any pages, check your computer’s network&#10;connection.&#10;. If your computer or network is protected by a firewall or proxy, make sure&#10;that Firefox is permitted to access the Web.&#10;TryAg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11477625" cy="838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85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940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Points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 Blah blah </a:t>
            </a:r>
          </a:p>
          <a:p>
            <a:pPr lvl="1"/>
            <a:r>
              <a:rPr lang="en-US" dirty="0"/>
              <a:t> </a:t>
            </a:r>
            <a:r>
              <a:rPr lang="en-US" dirty="0" smtClean="0"/>
              <a:t> Blah blah blah</a:t>
            </a:r>
          </a:p>
          <a:p>
            <a:pPr lvl="1"/>
            <a:r>
              <a:rPr lang="en-US" dirty="0"/>
              <a:t> </a:t>
            </a:r>
            <a:r>
              <a:rPr lang="en-US" dirty="0" smtClean="0"/>
              <a:t> Blah blah blah</a:t>
            </a:r>
          </a:p>
          <a:p>
            <a:r>
              <a:rPr lang="en-US" dirty="0" smtClean="0"/>
              <a:t>Blah blah</a:t>
            </a:r>
          </a:p>
          <a:p>
            <a:pPr lvl="1"/>
            <a:r>
              <a:rPr lang="en-US" dirty="0"/>
              <a:t> </a:t>
            </a:r>
            <a:r>
              <a:rPr lang="en-US" dirty="0" smtClean="0"/>
              <a:t> Blah blah blah</a:t>
            </a:r>
          </a:p>
          <a:p>
            <a:pPr lvl="2"/>
            <a:r>
              <a:rPr lang="en-US" dirty="0" smtClean="0"/>
              <a:t>   Blah blah blah blah</a:t>
            </a:r>
          </a:p>
          <a:p>
            <a:pPr lvl="2"/>
            <a:r>
              <a:rPr lang="en-US" dirty="0"/>
              <a:t> </a:t>
            </a:r>
            <a:r>
              <a:rPr lang="en-US" dirty="0" smtClean="0"/>
              <a:t> Blah blah blah blah</a:t>
            </a:r>
          </a:p>
          <a:p>
            <a:pPr lvl="1"/>
            <a:r>
              <a:rPr lang="en-US" dirty="0"/>
              <a:t> </a:t>
            </a:r>
            <a:r>
              <a:rPr lang="en-US" dirty="0" smtClean="0"/>
              <a:t> Blah blah blah</a:t>
            </a:r>
          </a:p>
          <a:p>
            <a:r>
              <a:rPr lang="en-US" dirty="0" smtClean="0"/>
              <a:t>Blah blah</a:t>
            </a:r>
            <a:endParaRPr lang="en-US" dirty="0"/>
          </a:p>
        </p:txBody>
      </p:sp>
    </p:spTree>
    <p:extLst>
      <p:ext uri="{BB962C8B-B14F-4D97-AF65-F5344CB8AC3E}">
        <p14:creationId xmlns:p14="http://schemas.microsoft.com/office/powerpoint/2010/main" val="782666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Rocky Mountain National Park</a:t>
            </a:r>
            <a:endParaRPr lang="en-US" dirty="0"/>
          </a:p>
        </p:txBody>
      </p:sp>
      <p:sp>
        <p:nvSpPr>
          <p:cNvPr id="3" name="Content Placeholder 2"/>
          <p:cNvSpPr>
            <a:spLocks noGrp="1"/>
          </p:cNvSpPr>
          <p:nvPr>
            <p:ph idx="1"/>
          </p:nvPr>
        </p:nvSpPr>
        <p:spPr/>
        <p:txBody>
          <a:bodyPr/>
          <a:lstStyle/>
          <a:p>
            <a:r>
              <a:rPr lang="en-US" dirty="0" smtClean="0"/>
              <a:t>Incredibly beautiful</a:t>
            </a:r>
          </a:p>
          <a:p>
            <a:pPr lvl="1"/>
            <a:r>
              <a:rPr lang="en-US" dirty="0" smtClean="0"/>
              <a:t>Majestic, snow-capped mountains</a:t>
            </a:r>
          </a:p>
          <a:p>
            <a:pPr lvl="1"/>
            <a:r>
              <a:rPr lang="en-US" dirty="0" smtClean="0"/>
              <a:t>Towering pines</a:t>
            </a:r>
          </a:p>
          <a:p>
            <a:pPr lvl="1"/>
            <a:r>
              <a:rPr lang="en-US" dirty="0" smtClean="0"/>
              <a:t>Beautiful mountain lakes</a:t>
            </a:r>
            <a:endParaRPr lang="en-US" dirty="0"/>
          </a:p>
        </p:txBody>
      </p:sp>
    </p:spTree>
    <p:extLst>
      <p:ext uri="{BB962C8B-B14F-4D97-AF65-F5344CB8AC3E}">
        <p14:creationId xmlns:p14="http://schemas.microsoft.com/office/powerpoint/2010/main" val="240809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875002"/>
            <a:ext cx="5791200" cy="1107996"/>
          </a:xfrm>
          <a:prstGeom prst="rect">
            <a:avLst/>
          </a:prstGeom>
          <a:noFill/>
        </p:spPr>
        <p:txBody>
          <a:bodyPr wrap="square" rtlCol="0">
            <a:spAutoFit/>
          </a:bodyPr>
          <a:lstStyle/>
          <a:p>
            <a:pPr algn="ctr"/>
            <a:r>
              <a:rPr lang="en-US" sz="6600" dirty="0" smtClean="0"/>
              <a:t>That’s not true.</a:t>
            </a:r>
            <a:endParaRPr lang="en-US" sz="6600" dirty="0"/>
          </a:p>
        </p:txBody>
      </p:sp>
    </p:spTree>
    <p:extLst>
      <p:ext uri="{BB962C8B-B14F-4D97-AF65-F5344CB8AC3E}">
        <p14:creationId xmlns:p14="http://schemas.microsoft.com/office/powerpoint/2010/main" val="3668033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bradford1\Pictures\Photo Album\Digital Images (All)-2015\IMG_06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8"/>
            <a:ext cx="8229600" cy="1143000"/>
          </a:xfrm>
        </p:spPr>
        <p:txBody>
          <a:bodyPr/>
          <a:lstStyle/>
          <a:p>
            <a:r>
              <a:rPr lang="en-US" dirty="0" smtClean="0"/>
              <a:t>Rocky Mountain National Park</a:t>
            </a:r>
            <a:endParaRPr lang="en-US" dirty="0"/>
          </a:p>
        </p:txBody>
      </p:sp>
    </p:spTree>
    <p:extLst>
      <p:ext uri="{BB962C8B-B14F-4D97-AF65-F5344CB8AC3E}">
        <p14:creationId xmlns:p14="http://schemas.microsoft.com/office/powerpoint/2010/main" val="1010612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BDAAoHBwgHBgoICAgLCgoLDhgQDg0NDh0VFhEYIx8lJCIfIiEmKzcvJik0KSEiMEExNDk7Pj4+JS5ESUM8SDc9Pjv/2wBDAQoLCw4NDhwQEBw7KCIoOzs7Ozs7Ozs7Ozs7Ozs7Ozs7Ozs7Ozs7Ozs7Ozs7Ozs7Ozs7Ozs7Ozs7Ozs7Ozs7Ozv/wAARCADdAJgDASIAAhEBAxEB/8QAGwAAAQUBAQAAAAAAAAAAAAAABQACAwQGAQf/xABWEAABAwMCAwIHCAwJCgcAAAABAgMRAAQFEiEGMUETURQVImFxgZEHIzKSsbLR4hYXJCU1UlNUcoKhwTNCQ2R0lKKkwiYnNERFYmNlc/A2N0ZVg5Ph/8QAGgEAAgMBAQAAAAAAAAAAAAAAAAECAwQGBf/EAC4RAAICAQIEBQMEAwEAAAAAAAABAhEDEjEEEyFRBRQyQXEVIjNCUmGBJEOh4f/aAAwDAQACEQMRAD8AzebzGWRn8g2zlr5CEXLiUoS+oBICjsIPKqfjnNx+Gb+P6Sv6alzaAniLJEdbtyfjGqIFIpbLqM1mOyJOXv5B/OV/TT/H+URAGUvjPVVyv6aooKUyCedMIR5yaBdS4c9mJk5a+HouF/TSGczR/wBr339ZX9NUlEmSOp5UwqIBNIdl7x5mifwxff1lf00/x5mQn8MXv9ZX9NDgrqetOlJHPegVl3x7mZEZe+j+kr+mrgzWWWY8aXm/lAeELEiOXOgvLeeu1TpfKUADSSORPSgLCHj3LKSSrKXid+lwvl7fTUCs7mZ2y19E/nK/pqiTqru5meZoHZb8f5kEjxtff1lf005OfzIVvlr2O7whf00P0gz0rsdDQKwgriLLSR4zvZ/pK/ppDO5k7+Nb3+sL+mhyE8z1pyJkgqoCwkM5l9I++t7vz+6F/TTk5zL6j99b3n1uF/TQ8KSDuDUyynWTE9wFA7DOGzGTezFih3JXa0ruW0qSp9RBGobETSqlgioZ7HidjdN/OFKgsgQ5qfshyc/nbvzjVZhhdw6lpBAUrv8ANVrOz9kOSgf607840zE/hJrzBU+w0myKjcqJvENyeTjXtNLxDcj+VZ9poslI5zSUO+sr4h9jpI+CQaT1AjxDciPfWfaa4cFcx/CsfGNFiFE7ikoCNudLzL7E/oUP3MDjAXHPtmfaa6MBcD+WZ+MaLcxFd0AJnu6UeZfYPoWP9wJ8Q3HV1k9+5rviC4kw8zv6aKdZikncRt6qPMPsH0LH+4F+IX53eaAPnNdGBe/Lte2ipBiTyFSMpJcG3Pan5h9hPwOC/UwR4gdO3aoPomnHAvBMFxA7udGHXVBwpCRM+cmntIdUlRdISkpPMUeYfYj9Eh+5mfGCf/LtT6TXRg3Qf4dr9tE3ENjZokgcyetR770eYfYsXgWN/qZSOEeIHvzQ9tOThXvyzRPpq8BKulWQyUiFLSBTWd9iEvBMa/UwdjbVy14hxyFKSqblsnTuPhilVxoRxNjBIIDzfr8ulWpdUc+4aJOINzTR8fZEgTNy6dv0jUOKQoZFswQIPP0VJl1KVxFkRqIAunAN/wDeNSY0HwxABJABB8wik9iuHrQS7JQMREd9GrHhHJZGyRdNKZCHBKQpRB51VSSpA7cDT0J51usTds2HC1tcEktJInvAKoPy1ihCLbs6/iuJyYcUXDc83eZct3nGlpKVoUUkdxFcSyt1SUISSoqgJ761PGePNrlBdoHvVyBuPxhz9vOo+ErNL16u+fgMWadZVyE9P2b1Dl1PSaFxieDm/wAf9KV/wlkcbYqvLgtaERICzO5AqHFcN32Zt1O2qmghCtJ1qgzHordZ18XHCa7hQHviUqgdxUCKrcEkKxVxG3vv+EVdyoa6PPj4hmeBze9nnS2S26tKjBQSDRTG8PXeRsnL1lTfZNEhWpRB2E91RX7Wm6eWSBLh29da/hGBwvffpL+YKrhBOVM3cVxM4YYzju6MtiMHd5lTotVNAtRq1kiZ9Hoqo+w5aXqmXANTTmlRHKQd61nufGV3vmCP31m825OXvB0D6/lolBKCYsOec+IljeyCNlwpkb9kXlqq3Sl2Y7QmRv6KlTwLl1OalP25J5ytX0UC8L8kJ7d5MdELUK3rbhPAXaha58FJCioz7anBQfsZuJy8Vha6qm6XQyV/wZk8bZO3Ty2FNtJlQSozz9FQMcLX72IOTStjsQgr3UdUCekfvqg5cPuSFvOqSRyLhINb/H/+Xqv6Muf21GChJukW5s/E4Ixcmm2zzeCqTJMVYeQlS0lSoGnaogasFPaW6TIkd5qpHqSfQpIMcU4sJkjtmuf6dKkmRxPikg8nmvn0q9KOxwWX8kvkpZkpGfyMc/CXPnGu41ZN6ie41HmZTxDkp/OnD/aNLGK1ZBHoV8lN7GaHrQfKisyoya2K5+14Bt8H/HWMB5Vpl5ewPBwx4fPhITujQr8aecRyrDB03Z13Exbjjpe4QJPEHBx0wq5ttyEneU/SKrZEeIuFGLBO1xeHU6OoEAkfIPVVHhbNNYq9cF0sotnUwqElXlDkdvZ66qZ/KjKZVy4Sr3oeQ1sR5I6x5zJqWpON+5nhgnzeU/TdmsyRH2CoKpMstn9ornBCwvGXCUiNLvL0j/8AKH3masLjhVOPafJuA2hJR2agJBE7xFCuH8ycHdqWv3xl0Q4hJ3EclDvI7u6pa0pJlKwzngmkut2DcgCm/fSfhBxXy1r+FR2XCV644dKSXDPmCRUV59h+UfN47fFlZErQJTPpEfJVLOcT2IxoxOFQpNuRpW4UkSPxQDvv3+mhJQbbZonlfEwjihFp2rLPuffwl76EfvrLZs/fu9j84X8po1wfm8fiFXSr5/sg5p0QgqmJ7h56sXQ4Kurlx9y+uNbqypUBUSdz/FqNaoJE1l8vxU3JOn2RkI9e9eisbe55t+aH99YrLoxbd4kYp1bjGkSpYM6t+8DpFaNHEWKTwcMebki6NuUaOzVAO/WIpY2otpst42TzRxyinuY87ciIr0PHJ/zfqn82c/fXnRInnNbKy4hxbPCCsc5cqTcm3WjT2ajuZ6xHUUsTqyfiMZSjCl7gXH4rF3dml25zjFo6SQWlAEiOvOqeSsrWzuAi0vm7xsokuI2AO+3M1UmDAkemmgbHYbjuqFpqkjVHHkU3JztdiJIB4pxfmea+fSp7SJ4lxZKtw81t+uKVehHY4vJ+SXyDM2dfEGR/3bpwf2jTMWIySPQfkrucAHEORII/0lz5xpuJM5FAO+x+Sh7FEF96DoVHSnBXqqNJkenlXpXDVraq4ctHHWGlFQjUpIO5UQKwQjrk0dpn4lcPijJq7POZEUiqBNEOIcf4rzT7O/ZqOtH6J6erlTeH8b41zDNsRLYOtzu0j6eVLS9VGnnQ5XN9tweXNoKvVS1kc+XWvReKLe0HDLz1u02AdBSpKQNtQoNwBbNvPXvatIXpCI1CY51N4vuoxw8QUsLy6djIqWn2eemE6jOrka2F/wAWGzv7i2RhbJaWnFICiSCQDE/B9FZx25F5lPCCyhrtHQShG6U78qi4xTpM0cPxM5pylCluUh6Ziu7AzNek8S37eBtWHWMbavKcUUkOJgDaeYFCMfxLiMq+iyyeHYZU8rQlxACkyeh2BG/XepPHFOrMsfEZyhrWN13MYVHlEUtUHcDyq0vE/DbGHcQ80pfg7pgJJ+Aru9lHMVaMOcDrX2KSrsnIJSJ69aSxO2n7F8/EILGpxVpujzuesT+6u65iTHqp7jZRAMTz2Nbvg/H2tpiU3l623qvXQhvWAduQ9sGo44OTov4nio4MetqzCCIAG1T26UgKdWNWnYDvJorxXjRjs66Eo0tPe+oEbb8x7ZoZbQpC2t9R8pJ89JqpUTjlWXEpx9yt/wCqcdrJH3Q3sBtOulXQ5PE2OJ2KrhrYfp0q9FbHC5PyS+QFmp+yTKT+dux8Y0sOfvk2Nvgq5VzOrniPJ7Dybp31+Wa5hT99EfoqoexVD1oOpMAVvQ4pv3PGnGydSNCkweRDm1efg1vFqKPc1QvnCR8+sOP1M63jo6seNfyTcSMN5TB2uXbSFraTKgN9jzHqIqtYoGH4Wub4J0XN4C2yUpggEGD+wn2U7g2+ayNrd4e4JKVpK0pOxg8wPRsfXNUuMcigXKbNiAxZp7NIH45G/sED21Y2q1mKEcjl5V97/oNZc/5vmz/wGvlTVD3PP4S+MdEf4qu5Y/5vG9/9Xa/w1Q9zr+Ev/Qj99S/2IjFVwmT5H36eDzkLjwl58P8Aaq7UBK41TvyHfWXd8G8bgWZPg/bDs1KkGJ89GMrwrmH8tdvtWoUhx5S0HWNwSfPQl/GXWLyVuxeNhDilJUBIO0xzqueq10N/C6FB1ku1saz3QdsfZEflSP7NYFWxma9K4xxF7lrO2RYtB0tuEqBUBtFBMRwPdIuk3GVU21btHUpIVJVHQ9AKeSEpZCvguKxYuGqT69egb4oKDwclT41KAaieZO0/smmYdYVwGuEhPvLpEeugnFvEtvkXUWVmQ5asmS4PguK5bd4APt/aZxKgeAHVJAHvDvL9apqScmYuXKPDxclVyswdnZuX1+1atyVurCPRvua13GLtxbuWFhZMuaLUBwaEEgKHweXd++oOCLFHaXOWuBDbCSEqPfEqPqHy1Rd42za3XFt3DaEFRKE9ikwOgqEdMY/d7m3O8mfOowVqIe4wtvGXD1tk0NwtoBahEFKVDceo1gUrLZCkqIUNwa9I4byiuI8Pc29+UOOJJSvyQAUkbbe32V57dMLsrt+1cntGVlB7tqWXrUkWeGzcVLDPdFMHXxXi1GAS+0dv06VdbE8T4tU/yzXz6VbI7HMZPyS+QVnQEcRZIrUN7p2AP0jUWFg5VJH4qtqWdH+UmTnceFu7frGu4RMZRBjklXyUPYph60GBM1aN/eG3Fqbt7weI7HX5Hs5VUBA3/ZRO6wrlrhLbKqeSUXJ0pQBBTz6+qvN69aO/fLagp/18lRi5ftXO1t33GXACAttWk+2mOvrdJW64pxRMkqMkmreGxLmayHgbbqWiUlWpQkbVaynDzOOtFupzNncONmCy2ryiZjlPTf2UlGTV+wpZcEMtN/cUF5O+dthbuXr62AI7JThKY7orlvfXVkD4JdPW+rn2aymfZT8bjnMpftWTKglTh5nkkRzp2UxrmKv3LJ1WtTceUBAUDvtT+6tQVg1cqlb60SDOZZR3yd5/9x+mq9xe3Nw4l24uHXnExC1qKiI35mjjPCWvH294/lrW1RcpBQHRG56c96HZLh+6xmTas3lJIeI7N1G4UCYn1dRU3GbXUoxT4TVUaTVkXjzLzPjS7j/rK+mobi/vbsabm8uHk9zjhI9hNWs3grnCXSWHla0rTKHEjY9/rFMTinHMGvKh0dm28Gi1Ekn0+uo/fsTjHhaU0l1KPQ6SCamRkr9m38GRevoYIILQcISZ57VdyOBdxthZ3arhCxeAEAAjTIB9fOu5vh+5wimg4sONPJlK0iN+7enpkupPm8Pkai3fb+ik3kLxu3Uw3dvIZVILSVkJM89qiBBSe+rtriVO4m6yAdhNupKSgp3VMcvbU2H4fusqhb+tFvbNz2j7hhI9FCjJ0HNwQUpXXcoW15dWilG0uHbcq+EW1lM+yuOPredU6+4txaualmST5zRO+wlnbWi7i2zdndFsgFCDBMnoN5oTv/G6dKTtdAxyxZLnBEbSj9k+LHe618+lSbj7J8UR+Wa+fSr0Y7HEZfyS+QLnyPskyenY+FO7/rGu4WfGiQfxFU3PAjibJ7xN07880/CA+NEz+Kqh7FEPWgsPhQPZWsy3/gTFSP5Q/vrJgxyBmtWb7DX3DNljrrJG2eYVqVDC1777bDz99YI+6O24mTisUq2IeBoHEiI/JLqpmbDEsu3Dtvlg++XVe89gobk7+V5v3Vcwl5h8Ln0XAyKnrfslJU4WVCFGNoiaq39vg3A/cMZlTjqipaG/BVgKJPKaklUKM8p/5Wvqk0vbct8N2j1richlGmVOuaOwYCASdSoBO3dIqfim2dfxWNyq21tuKbDLqViFahyP7D7apXWe8FxNjj8PeupLSSp91sFGpajy9VWLfiC3vOGruwy164q5KtTC1pKidhAkDbcRv307jWkqks3NWeul/wDAzcYhGZ4cwtuq7atjpASHOazp5AdT5qp5+6jL2diw2vRYlDRcVurp+yI3qhlM3aPYPFW1q8Tc2kKWNJGkgd/pqTMZqwyN9j8jbu6bgBPhLek+TBnnyNSck10KceLIp3JdOtB3IvW2ayt3gL2Er2XauwPJOkSP++8+agr1qux4MvLV5JStq+CVA+YChefyTF7nXb6xdOkqQW3IKSFAD2biiuW4ntMxwz4OoaL8rSXEhOy4iVTEcqTknZOGHLiUEvS6v+GS8TfgDB7c0CfiiiuUvLa6yhwN9CWbllBZc6oc6e3b/s1nM7mLK+xGLt2HVKdtkAOgoIgwBzPPl0qtxPk7bJ5RD9o4VNpbCSopIMiehFNyStihw8p6VtV/+BMWD+O4czNrcApWh5AkciNoI9NS8SJFrwjirW2P3O5Cl9yzEifWSfVUNzxUzf8ACzlpdBQvoSjUEkhwAzM9DHfVaxzljcYVOHzIcS22uWbhoSW+u457T5+frouOy7AoZr5k47PqCrfGXl2y6+wwVpZGpZkDSI8+9Qdg4kEmNhWqayGHxmMvLa2vnbxy7bKRDJQE7ESSfTWYQUIUrU52h07gcqqkkqPSw5pZdTSpFRAI4nxX/WZ+fSrqSFcU4wxHvzWw/TpVvjscfk/JL5AebBPEuVJ3PhboHxzUmEEZRG/8VXyUs7p+yPJx+duT8Y13CfhRAHPSqh7FEPUvkONW6VpC1lQBMJAEkmnu24SkrQpUI3UlQg05padLSp0gJKZn4J76a4sMoS2UAa41L1TqFea11O+hNUupWV5J3G/XamFZKDG1Wn9JQrWQFEqgk9Z2FVSAUgdajTNMZR9zgMnc8zFPG2w3jlSSAO7ntSHIHrE0UDnHuPJVqjpXNcHpvSVBJpgI9G/WimLVEdMGKWnb4VNkDmQZrpIiJ2p0x6ojgduUVwAAHrS3Ij99IEARInrRTI6oiWo7wfPSCoSK4rTp1TuKSCNISCKfUalGtywpJdZQUyqJ2pIaKVBShpHKJ6VHrUhAAMCelKQVbjfzmmrK3JU+o1sD7KMYf+M18+lSb34oxcflWfn0q9GOxwmT8kvkD5tMcR5ORzu3PnGq9vcLs7kPNBJUAQJE1YzSiriPJg9Ltz5xqgrdXSmZQkM9dhJHZtR3aKXj+7MAtsmP9yhatQHqpuvYxS0onzcncLKz91zLbJP6Fc8fXOmS2yP1KFJVIBkzXCSSCT7aWmIc3J3Co4guZA0M/EpfZBdTHZs/EoYuEeSklQ74rnMT1o0oObk7hc565jZDPxK4nP3RO7bMg/iULHf7adG899PSg5uTuE/H90R8Bn4lPOZuex1gM84+BQeSDsdqsJ3t1pA3BkUaUHNydwijMXqxOhmO/Rt8tOXmX0NEw0o8vJRQgqKk7q2HSmpMoWkcx5Xso0oObk7hI5287PUEMzP4lNGevSqNLQ82iqKtm0o686YnZYIMA09KDm5O4UGdutwUtfErqc5d/is/EoaQJJk+ikkb/C2NLShc3J3DGLvXLviLHLcifCGh5IgDyxSqLAwM/j/6U184UqkSgR51IHEeSg87pz5xocqAqr+bBHEeUJ5eFOfONUDKlR5qRWzhk7E7EVwTp3A9VO0c9xTQmVHvoEJqA4kq+CSBBqda0tq0hAmAZ2FQTCu7farL6wl4L0JVIkaqAEgLfCgWwEQd+6oVpSjyUq1RzinoeccXpUrnIiolTB2igDpIAiK6oR13rgnqKWrURA9tAC30cgKlYXClEkCRImotW9dnp+6mBMewBMSZPTkKSXEJBKUR5zURPk95rhUOQBmgQlSSVEzPWunfp7aUqJj2V08xMGgCYMJKNZOodQnnXHGxqGiEjSDE+amAxB5HpTlnUZPON6Bl/BiOIMeCQfuprf8AWFKu4KDncfIH+lNfOFKkWQIs6sL4iyIgbXTg/tGhy9nNqM5dhCc9kXCJKrt0TzCRqPOqFw0lKStIAUCJHQg8qCDKyZ6muKI5DnNdEiSqJrih12NAhkbjpVgLbW0ErJJA6VWT5MyIp4gwd96AJNaEL8lBkHnUclRJnnvTtgeW1IJJT0oAXMRTeVOSIBHWkBt3UwGHpTiIME+upFsFLSXTuknp0NR+Y0ANiTFdSATtPop2xIApAAKiaBC5EnqKSD0608pgEimgAcuffQA4HSmec0kKjYTXJM86cyEydp2MCgAjgt8/YHvum/nClUmFdjP2CEpgeFNif1hSpFsBmSUpfE+UB6XDgAk7+UapXClBKUlMLVClDoB0FWM4QeI8jHS6cn4xoeT3zJoK2KNqapKe+CaSQQqnKQkgqVJPdQAwJAEnnTgSD5qaAI6bU6I59elAUcAJBmuhXQdKXQzy76SBBpgS7Egnaeo6UlBoHZavhRy6U1OrXEjfnXY1L5TPdQFFpBPgqOyOpRWfJP8AGFMcZtolxWhf4qNwKaHVoZDaRo3MmdzUCtSSCKAoXKYgRXN9Wwp0TNdIhM7GaBVQ1XKmjSPOaeSkp5bio+fdQB1SpqS2B7VKlbAGDTUo8kk+ypUEAT1FABPCJSniCy2JJum+f6QpU/EIK89YK5fdLZPxhSoLYFDOgp4jyU9bpz5xqkCCrltXoV/7nvh2Rubs5XR27qnNHg86ZJMTq89QD3M4/wBr/wB2+tSI6WYVWxMUkBStgD563R9zOTPjf+7fWp7XucdmSfG0z/N/rUBpZh22VapUNp3FW7htAVISn+PuANtthWsPucLOxzJ/q/16kPud+9BKcoArSUlRtp/xVGUW3uacOTlppxsxSbYNuRBgtk6iRC9uldbs2VLEklJjkdxIn2bVrftaKJM5mZ/m316X2s/+cf3b61LS+5LmR2cTJpYZCk7KUrRrInn5q5dkJWgAFMoHXka149zU/wDu+/f4N9aufa0/5v8A3b61NRfcjLImqUTJ3iVF0hIOkAxsAPVTbZKV2ykHTK1QlR6bTWu+1oSd8wTP82+vTvtbcvvty/m31qNLqrDmffq0mTU0hSW0pTIAJVvBMGo3LdodoJJDZIMddtq2I9zdIG+UJ/8Ag+tT/tdp06fGY0zMeD8/7VLSyzmwl6o9TFG0aCwglQBB3nZQiflqsUwfJG0mBW6PubeUSMvsTy8H5f2qX2t+X335fzf61SSa3KMrU0tMaMOUjpPOkhOkSa3P2uIG2W/u31q79rkTPjXfr9z/AFqkU6WZjB6vHlhJmblr5wpVrrLgLwO+t7kZPUGHUuaewiYMxOrzUqROKa3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BDAAoHBwgHBgoICAgLCgoLDhgQDg0NDh0VFhEYIx8lJCIfIiEmKzcvJik0KSEiMEExNDk7Pj4+JS5ESUM8SDc9Pjv/2wBDAQoLCw4NDhwQEBw7KCIoOzs7Ozs7Ozs7Ozs7Ozs7Ozs7Ozs7Ozs7Ozs7Ozs7Ozs7Ozs7Ozs7Ozs7Ozs7Ozs7Ozv/wAARCADdAJgDASIAAhEBAxEB/8QAGwAAAQUBAQAAAAAAAAAAAAAABQACAwQGAQf/xABWEAABAwMCAwIHCAwJCgcAAAABAgMRAAQFEiEGMUETURQVImFxgZEHIzKSsbLR4hYXJCU1UlNUcoKhwTNCQ2R0lKKkwiYnNERFYmNlc/A2N0ZVg5Ph/8QAGgEAAgMBAQAAAAAAAAAAAAAAAAECAwQGBf/EAC4RAAICAQIEBQMEAwEAAAAAAAABAhEDEjEEEyFRBRQyQXEVIjNCUmGBJEOh4f/aAAwDAQACEQMRAD8AzebzGWRn8g2zlr5CEXLiUoS+oBICjsIPKqfjnNx+Gb+P6Sv6alzaAniLJEdbtyfjGqIFIpbLqM1mOyJOXv5B/OV/TT/H+URAGUvjPVVyv6aooKUyCedMIR5yaBdS4c9mJk5a+HouF/TSGczR/wBr339ZX9NUlEmSOp5UwqIBNIdl7x5mifwxff1lf00/x5mQn8MXv9ZX9NDgrqetOlJHPegVl3x7mZEZe+j+kr+mrgzWWWY8aXm/lAeELEiOXOgvLeeu1TpfKUADSSORPSgLCHj3LKSSrKXid+lwvl7fTUCs7mZ2y19E/nK/pqiTqru5meZoHZb8f5kEjxtff1lf005OfzIVvlr2O7whf00P0gz0rsdDQKwgriLLSR4zvZ/pK/ppDO5k7+Nb3+sL+mhyE8z1pyJkgqoCwkM5l9I++t7vz+6F/TTk5zL6j99b3n1uF/TQ8KSDuDUyynWTE9wFA7DOGzGTezFih3JXa0ruW0qSp9RBGobETSqlgioZ7HidjdN/OFKgsgQ5qfshyc/nbvzjVZhhdw6lpBAUrv8ANVrOz9kOSgf607840zE/hJrzBU+w0myKjcqJvENyeTjXtNLxDcj+VZ9poslI5zSUO+sr4h9jpI+CQaT1AjxDciPfWfaa4cFcx/CsfGNFiFE7ikoCNudLzL7E/oUP3MDjAXHPtmfaa6MBcD+WZ+MaLcxFd0AJnu6UeZfYPoWP9wJ8Q3HV1k9+5rviC4kw8zv6aKdZikncRt6qPMPsH0LH+4F+IX53eaAPnNdGBe/Lte2ipBiTyFSMpJcG3Pan5h9hPwOC/UwR4gdO3aoPomnHAvBMFxA7udGHXVBwpCRM+cmntIdUlRdISkpPMUeYfYj9Eh+5mfGCf/LtT6TXRg3Qf4dr9tE3ENjZokgcyetR770eYfYsXgWN/qZSOEeIHvzQ9tOThXvyzRPpq8BKulWQyUiFLSBTWd9iEvBMa/UwdjbVy14hxyFKSqblsnTuPhilVxoRxNjBIIDzfr8ulWpdUc+4aJOINzTR8fZEgTNy6dv0jUOKQoZFswQIPP0VJl1KVxFkRqIAunAN/wDeNSY0HwxABJABB8wik9iuHrQS7JQMREd9GrHhHJZGyRdNKZCHBKQpRB51VSSpA7cDT0J51usTds2HC1tcEktJInvAKoPy1ihCLbs6/iuJyYcUXDc83eZct3nGlpKVoUUkdxFcSyt1SUISSoqgJ761PGePNrlBdoHvVyBuPxhz9vOo+ErNL16u+fgMWadZVyE9P2b1Dl1PSaFxieDm/wAf9KV/wlkcbYqvLgtaERICzO5AqHFcN32Zt1O2qmghCtJ1qgzHordZ18XHCa7hQHviUqgdxUCKrcEkKxVxG3vv+EVdyoa6PPj4hmeBze9nnS2S26tKjBQSDRTG8PXeRsnL1lTfZNEhWpRB2E91RX7Wm6eWSBLh29da/hGBwvffpL+YKrhBOVM3cVxM4YYzju6MtiMHd5lTotVNAtRq1kiZ9Hoqo+w5aXqmXANTTmlRHKQd61nufGV3vmCP31m825OXvB0D6/lolBKCYsOec+IljeyCNlwpkb9kXlqq3Sl2Y7QmRv6KlTwLl1OalP25J5ytX0UC8L8kJ7d5MdELUK3rbhPAXaha58FJCioz7anBQfsZuJy8Vha6qm6XQyV/wZk8bZO3Ty2FNtJlQSozz9FQMcLX72IOTStjsQgr3UdUCekfvqg5cPuSFvOqSRyLhINb/H/+Xqv6Muf21GChJukW5s/E4Ixcmm2zzeCqTJMVYeQlS0lSoGnaogasFPaW6TIkd5qpHqSfQpIMcU4sJkjtmuf6dKkmRxPikg8nmvn0q9KOxwWX8kvkpZkpGfyMc/CXPnGu41ZN6ie41HmZTxDkp/OnD/aNLGK1ZBHoV8lN7GaHrQfKisyoya2K5+14Bt8H/HWMB5Vpl5ewPBwx4fPhITujQr8aecRyrDB03Z13Exbjjpe4QJPEHBx0wq5ttyEneU/SKrZEeIuFGLBO1xeHU6OoEAkfIPVVHhbNNYq9cF0sotnUwqElXlDkdvZ66qZ/KjKZVy4Sr3oeQ1sR5I6x5zJqWpON+5nhgnzeU/TdmsyRH2CoKpMstn9ornBCwvGXCUiNLvL0j/8AKH3masLjhVOPafJuA2hJR2agJBE7xFCuH8ycHdqWv3xl0Q4hJ3EclDvI7u6pa0pJlKwzngmkut2DcgCm/fSfhBxXy1r+FR2XCV644dKSXDPmCRUV59h+UfN47fFlZErQJTPpEfJVLOcT2IxoxOFQpNuRpW4UkSPxQDvv3+mhJQbbZonlfEwjihFp2rLPuffwl76EfvrLZs/fu9j84X8po1wfm8fiFXSr5/sg5p0QgqmJ7h56sXQ4Kurlx9y+uNbqypUBUSdz/FqNaoJE1l8vxU3JOn2RkI9e9eisbe55t+aH99YrLoxbd4kYp1bjGkSpYM6t+8DpFaNHEWKTwcMebki6NuUaOzVAO/WIpY2otpst42TzRxyinuY87ciIr0PHJ/zfqn82c/fXnRInnNbKy4hxbPCCsc5cqTcm3WjT2ajuZ6xHUUsTqyfiMZSjCl7gXH4rF3dml25zjFo6SQWlAEiOvOqeSsrWzuAi0vm7xsokuI2AO+3M1UmDAkemmgbHYbjuqFpqkjVHHkU3JztdiJIB4pxfmea+fSp7SJ4lxZKtw81t+uKVehHY4vJ+SXyDM2dfEGR/3bpwf2jTMWIySPQfkrucAHEORII/0lz5xpuJM5FAO+x+Sh7FEF96DoVHSnBXqqNJkenlXpXDVraq4ctHHWGlFQjUpIO5UQKwQjrk0dpn4lcPijJq7POZEUiqBNEOIcf4rzT7O/ZqOtH6J6erlTeH8b41zDNsRLYOtzu0j6eVLS9VGnnQ5XN9tweXNoKvVS1kc+XWvReKLe0HDLz1u02AdBSpKQNtQoNwBbNvPXvatIXpCI1CY51N4vuoxw8QUsLy6djIqWn2eemE6jOrka2F/wAWGzv7i2RhbJaWnFICiSCQDE/B9FZx25F5lPCCyhrtHQShG6U78qi4xTpM0cPxM5pylCluUh6Ziu7AzNek8S37eBtWHWMbavKcUUkOJgDaeYFCMfxLiMq+iyyeHYZU8rQlxACkyeh2BG/XepPHFOrMsfEZyhrWN13MYVHlEUtUHcDyq0vE/DbGHcQ80pfg7pgJJ+Aru9lHMVaMOcDrX2KSrsnIJSJ69aSxO2n7F8/EILGpxVpujzuesT+6u65iTHqp7jZRAMTz2Nbvg/H2tpiU3l623qvXQhvWAduQ9sGo44OTov4nio4MetqzCCIAG1T26UgKdWNWnYDvJorxXjRjs66Eo0tPe+oEbb8x7ZoZbQpC2t9R8pJ89JqpUTjlWXEpx9yt/wCqcdrJH3Q3sBtOulXQ5PE2OJ2KrhrYfp0q9FbHC5PyS+QFmp+yTKT+dux8Y0sOfvk2Nvgq5VzOrniPJ7Dybp31+Wa5hT99EfoqoexVD1oOpMAVvQ4pv3PGnGydSNCkweRDm1efg1vFqKPc1QvnCR8+sOP1M63jo6seNfyTcSMN5TB2uXbSFraTKgN9jzHqIqtYoGH4Wub4J0XN4C2yUpggEGD+wn2U7g2+ayNrd4e4JKVpK0pOxg8wPRsfXNUuMcigXKbNiAxZp7NIH45G/sED21Y2q1mKEcjl5V97/oNZc/5vmz/wGvlTVD3PP4S+MdEf4qu5Y/5vG9/9Xa/w1Q9zr+Ev/Qj99S/2IjFVwmT5H36eDzkLjwl58P8Aaq7UBK41TvyHfWXd8G8bgWZPg/bDs1KkGJ89GMrwrmH8tdvtWoUhx5S0HWNwSfPQl/GXWLyVuxeNhDilJUBIO0xzqueq10N/C6FB1ku1saz3QdsfZEflSP7NYFWxma9K4xxF7lrO2RYtB0tuEqBUBtFBMRwPdIuk3GVU21btHUpIVJVHQ9AKeSEpZCvguKxYuGqT69egb4oKDwclT41KAaieZO0/smmYdYVwGuEhPvLpEeugnFvEtvkXUWVmQ5asmS4PguK5bd4APt/aZxKgeAHVJAHvDvL9apqScmYuXKPDxclVyswdnZuX1+1atyVurCPRvua13GLtxbuWFhZMuaLUBwaEEgKHweXd++oOCLFHaXOWuBDbCSEqPfEqPqHy1Rd42za3XFt3DaEFRKE9ikwOgqEdMY/d7m3O8mfOowVqIe4wtvGXD1tk0NwtoBahEFKVDceo1gUrLZCkqIUNwa9I4byiuI8Pc29+UOOJJSvyQAUkbbe32V57dMLsrt+1cntGVlB7tqWXrUkWeGzcVLDPdFMHXxXi1GAS+0dv06VdbE8T4tU/yzXz6VbI7HMZPyS+QVnQEcRZIrUN7p2AP0jUWFg5VJH4qtqWdH+UmTnceFu7frGu4RMZRBjklXyUPYph60GBM1aN/eG3Fqbt7weI7HX5Hs5VUBA3/ZRO6wrlrhLbKqeSUXJ0pQBBTz6+qvN69aO/fLagp/18lRi5ftXO1t33GXACAttWk+2mOvrdJW64pxRMkqMkmreGxLmayHgbbqWiUlWpQkbVaynDzOOtFupzNncONmCy2ryiZjlPTf2UlGTV+wpZcEMtN/cUF5O+dthbuXr62AI7JThKY7orlvfXVkD4JdPW+rn2aymfZT8bjnMpftWTKglTh5nkkRzp2UxrmKv3LJ1WtTceUBAUDvtT+6tQVg1cqlb60SDOZZR3yd5/9x+mq9xe3Nw4l24uHXnExC1qKiI35mjjPCWvH294/lrW1RcpBQHRG56c96HZLh+6xmTas3lJIeI7N1G4UCYn1dRU3GbXUoxT4TVUaTVkXjzLzPjS7j/rK+mobi/vbsabm8uHk9zjhI9hNWs3grnCXSWHla0rTKHEjY9/rFMTinHMGvKh0dm28Gi1Ekn0+uo/fsTjHhaU0l1KPQ6SCamRkr9m38GRevoYIILQcISZ57VdyOBdxthZ3arhCxeAEAAjTIB9fOu5vh+5wimg4sONPJlK0iN+7enpkupPm8Pkai3fb+ik3kLxu3Uw3dvIZVILSVkJM89qiBBSe+rtriVO4m6yAdhNupKSgp3VMcvbU2H4fusqhb+tFvbNz2j7hhI9FCjJ0HNwQUpXXcoW15dWilG0uHbcq+EW1lM+yuOPredU6+4txaualmST5zRO+wlnbWi7i2zdndFsgFCDBMnoN5oTv/G6dKTtdAxyxZLnBEbSj9k+LHe618+lSbj7J8UR+Wa+fSr0Y7HEZfyS+QLnyPskyenY+FO7/rGu4WfGiQfxFU3PAjibJ7xN07880/CA+NEz+Kqh7FEPWgsPhQPZWsy3/gTFSP5Q/vrJgxyBmtWb7DX3DNljrrJG2eYVqVDC1777bDz99YI+6O24mTisUq2IeBoHEiI/JLqpmbDEsu3Dtvlg++XVe89gobk7+V5v3Vcwl5h8Ln0XAyKnrfslJU4WVCFGNoiaq39vg3A/cMZlTjqipaG/BVgKJPKaklUKM8p/5Wvqk0vbct8N2j1richlGmVOuaOwYCASdSoBO3dIqfim2dfxWNyq21tuKbDLqViFahyP7D7apXWe8FxNjj8PeupLSSp91sFGpajy9VWLfiC3vOGruwy164q5KtTC1pKidhAkDbcRv307jWkqks3NWeul/wDAzcYhGZ4cwtuq7atjpASHOazp5AdT5qp5+6jL2diw2vRYlDRcVurp+yI3qhlM3aPYPFW1q8Tc2kKWNJGkgd/pqTMZqwyN9j8jbu6bgBPhLek+TBnnyNSck10KceLIp3JdOtB3IvW2ayt3gL2Er2XauwPJOkSP++8+agr1qux4MvLV5JStq+CVA+YChefyTF7nXb6xdOkqQW3IKSFAD2biiuW4ntMxwz4OoaL8rSXEhOy4iVTEcqTknZOGHLiUEvS6v+GS8TfgDB7c0CfiiiuUvLa6yhwN9CWbllBZc6oc6e3b/s1nM7mLK+xGLt2HVKdtkAOgoIgwBzPPl0qtxPk7bJ5RD9o4VNpbCSopIMiehFNyStihw8p6VtV/+BMWD+O4czNrcApWh5AkciNoI9NS8SJFrwjirW2P3O5Cl9yzEifWSfVUNzxUzf8ACzlpdBQvoSjUEkhwAzM9DHfVaxzljcYVOHzIcS22uWbhoSW+u457T5+frouOy7AoZr5k47PqCrfGXl2y6+wwVpZGpZkDSI8+9Qdg4kEmNhWqayGHxmMvLa2vnbxy7bKRDJQE7ESSfTWYQUIUrU52h07gcqqkkqPSw5pZdTSpFRAI4nxX/WZ+fSrqSFcU4wxHvzWw/TpVvjscfk/JL5AebBPEuVJ3PhboHxzUmEEZRG/8VXyUs7p+yPJx+duT8Y13CfhRAHPSqh7FEPUvkONW6VpC1lQBMJAEkmnu24SkrQpUI3UlQg05padLSp0gJKZn4J76a4sMoS2UAa41L1TqFea11O+hNUupWV5J3G/XamFZKDG1Wn9JQrWQFEqgk9Z2FVSAUgdajTNMZR9zgMnc8zFPG2w3jlSSAO7ntSHIHrE0UDnHuPJVqjpXNcHpvSVBJpgI9G/WimLVEdMGKWnb4VNkDmQZrpIiJ2p0x6ojgduUVwAAHrS3Ij99IEARInrRTI6oiWo7wfPSCoSK4rTp1TuKSCNISCKfUalGtywpJdZQUyqJ2pIaKVBShpHKJ6VHrUhAAMCelKQVbjfzmmrK3JU+o1sD7KMYf+M18+lSb34oxcflWfn0q9GOxwmT8kvkD5tMcR5ORzu3PnGq9vcLs7kPNBJUAQJE1YzSiriPJg9Ltz5xqgrdXSmZQkM9dhJHZtR3aKXj+7MAtsmP9yhatQHqpuvYxS0onzcncLKz91zLbJP6Fc8fXOmS2yP1KFJVIBkzXCSSCT7aWmIc3J3Co4guZA0M/EpfZBdTHZs/EoYuEeSklQ74rnMT1o0oObk7hc565jZDPxK4nP3RO7bMg/iULHf7adG899PSg5uTuE/H90R8Bn4lPOZuex1gM84+BQeSDsdqsJ3t1pA3BkUaUHNydwijMXqxOhmO/Rt8tOXmX0NEw0o8vJRQgqKk7q2HSmpMoWkcx5Xso0oObk7hI5287PUEMzP4lNGevSqNLQ82iqKtm0o686YnZYIMA09KDm5O4UGdutwUtfErqc5d/is/EoaQJJk+ikkb/C2NLShc3J3DGLvXLviLHLcifCGh5IgDyxSqLAwM/j/6U184UqkSgR51IHEeSg87pz5xocqAqr+bBHEeUJ5eFOfONUDKlR5qRWzhk7E7EVwTp3A9VO0c9xTQmVHvoEJqA4kq+CSBBqda0tq0hAmAZ2FQTCu7farL6wl4L0JVIkaqAEgLfCgWwEQd+6oVpSjyUq1RzinoeccXpUrnIiolTB2igDpIAiK6oR13rgnqKWrURA9tAC30cgKlYXClEkCRImotW9dnp+6mBMewBMSZPTkKSXEJBKUR5zURPk95rhUOQBmgQlSSVEzPWunfp7aUqJj2V08xMGgCYMJKNZOodQnnXHGxqGiEjSDE+amAxB5HpTlnUZPON6Bl/BiOIMeCQfuprf8AWFKu4KDncfIH+lNfOFKkWQIs6sL4iyIgbXTg/tGhy9nNqM5dhCc9kXCJKrt0TzCRqPOqFw0lKStIAUCJHQg8qCDKyZ6muKI5DnNdEiSqJrih12NAhkbjpVgLbW0ErJJA6VWT5MyIp4gwd96AJNaEL8lBkHnUclRJnnvTtgeW1IJJT0oAXMRTeVOSIBHWkBt3UwGHpTiIME+upFsFLSXTuknp0NR+Y0ANiTFdSATtPop2xIApAAKiaBC5EnqKSD0608pgEimgAcuffQA4HSmec0kKjYTXJM86cyEydp2MCgAjgt8/YHvum/nClUmFdjP2CEpgeFNif1hSpFsBmSUpfE+UB6XDgAk7+UapXClBKUlMLVClDoB0FWM4QeI8jHS6cn4xoeT3zJoK2KNqapKe+CaSQQqnKQkgqVJPdQAwJAEnnTgSD5qaAI6bU6I59elAUcAJBmuhXQdKXQzy76SBBpgS7Egnaeo6UlBoHZavhRy6U1OrXEjfnXY1L5TPdQFFpBPgqOyOpRWfJP8AGFMcZtolxWhf4qNwKaHVoZDaRo3MmdzUCtSSCKAoXKYgRXN9Wwp0TNdIhM7GaBVQ1XKmjSPOaeSkp5bio+fdQB1SpqS2B7VKlbAGDTUo8kk+ypUEAT1FABPCJSniCy2JJum+f6QpU/EIK89YK5fdLZPxhSoLYFDOgp4jyU9bpz5xqkCCrltXoV/7nvh2Rubs5XR27qnNHg86ZJMTq89QD3M4/wBr/wB2+tSI6WYVWxMUkBStgD563R9zOTPjf+7fWp7XucdmSfG0z/N/rUBpZh22VapUNp3FW7htAVISn+PuANtthWsPucLOxzJ/q/16kPud+9BKcoArSUlRtp/xVGUW3uacOTlppxsxSbYNuRBgtk6iRC9uldbs2VLEklJjkdxIn2bVrftaKJM5mZ/m316X2s/+cf3b61LS+5LmR2cTJpYZCk7KUrRrInn5q5dkJWgAFMoHXka149zU/wDu+/f4N9aufa0/5v8A3b61NRfcjLImqUTJ3iVF0hIOkAxsAPVTbZKV2ykHTK1QlR6bTWu+1oSd8wTP82+vTvtbcvvty/m31qNLqrDmffq0mTU0hSW0pTIAJVvBMGo3LdodoJJDZIMddtq2I9zdIG+UJ/8Ag+tT/tdp06fGY0zMeD8/7VLSyzmwl6o9TFG0aCwglQBB3nZQiflqsUwfJG0mBW6PubeUSMvsTy8H5f2qX2t+X335fzf61SSa3KMrU0tMaMOUjpPOkhOkSa3P2uIG2W/u31q79rkTPjXfr9z/AFqkU6WZjB6vHlhJmblr5wpVrrLgLwO+t7kZPUGHUuaewiYMxOrzUqROKa3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sixminutes.dlugan.com/wp-content/uploads/2009/09/multimedia-learning-richard-mayer-book-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75284"/>
            <a:ext cx="3352800" cy="510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42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Enhanced Learning</a:t>
            </a:r>
            <a:endParaRPr lang="en-US" dirty="0"/>
          </a:p>
        </p:txBody>
      </p:sp>
      <p:sp>
        <p:nvSpPr>
          <p:cNvPr id="5" name="TextBox 4"/>
          <p:cNvSpPr txBox="1"/>
          <p:nvPr/>
        </p:nvSpPr>
        <p:spPr>
          <a:xfrm>
            <a:off x="1943100" y="2274839"/>
            <a:ext cx="5257800" cy="769441"/>
          </a:xfrm>
          <a:prstGeom prst="rect">
            <a:avLst/>
          </a:prstGeom>
          <a:noFill/>
        </p:spPr>
        <p:txBody>
          <a:bodyPr wrap="square" rtlCol="0">
            <a:spAutoFit/>
          </a:bodyPr>
          <a:lstStyle/>
          <a:p>
            <a:pPr algn="ctr"/>
            <a:r>
              <a:rPr lang="en-US" sz="4400" dirty="0" smtClean="0"/>
              <a:t>Words + Pictures</a:t>
            </a:r>
            <a:endParaRPr lang="en-US" sz="4400" dirty="0"/>
          </a:p>
        </p:txBody>
      </p:sp>
    </p:spTree>
    <p:extLst>
      <p:ext uri="{BB962C8B-B14F-4D97-AF65-F5344CB8AC3E}">
        <p14:creationId xmlns:p14="http://schemas.microsoft.com/office/powerpoint/2010/main" val="1998608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Enhanced Learning</a:t>
            </a:r>
            <a:endParaRPr lang="en-US" dirty="0"/>
          </a:p>
        </p:txBody>
      </p:sp>
      <p:sp>
        <p:nvSpPr>
          <p:cNvPr id="5" name="TextBox 4"/>
          <p:cNvSpPr txBox="1"/>
          <p:nvPr/>
        </p:nvSpPr>
        <p:spPr>
          <a:xfrm>
            <a:off x="1943100" y="2274839"/>
            <a:ext cx="5257800" cy="769441"/>
          </a:xfrm>
          <a:prstGeom prst="rect">
            <a:avLst/>
          </a:prstGeom>
          <a:noFill/>
        </p:spPr>
        <p:txBody>
          <a:bodyPr wrap="square" rtlCol="0">
            <a:spAutoFit/>
          </a:bodyPr>
          <a:lstStyle/>
          <a:p>
            <a:pPr algn="ctr"/>
            <a:r>
              <a:rPr lang="en-US" sz="4400" dirty="0" smtClean="0">
                <a:solidFill>
                  <a:schemeClr val="bg1">
                    <a:lumMod val="50000"/>
                  </a:schemeClr>
                </a:solidFill>
              </a:rPr>
              <a:t>Words + Pictures</a:t>
            </a:r>
            <a:endParaRPr lang="en-US" sz="4400" dirty="0">
              <a:solidFill>
                <a:schemeClr val="bg1">
                  <a:lumMod val="50000"/>
                </a:schemeClr>
              </a:solidFill>
            </a:endParaRPr>
          </a:p>
        </p:txBody>
      </p:sp>
      <p:sp>
        <p:nvSpPr>
          <p:cNvPr id="2" name="TextBox 1"/>
          <p:cNvSpPr txBox="1"/>
          <p:nvPr/>
        </p:nvSpPr>
        <p:spPr>
          <a:xfrm>
            <a:off x="1543050" y="3586886"/>
            <a:ext cx="6210300" cy="769441"/>
          </a:xfrm>
          <a:prstGeom prst="rect">
            <a:avLst/>
          </a:prstGeom>
          <a:noFill/>
        </p:spPr>
        <p:txBody>
          <a:bodyPr wrap="square" rtlCol="0">
            <a:spAutoFit/>
          </a:bodyPr>
          <a:lstStyle/>
          <a:p>
            <a:r>
              <a:rPr lang="en-US" sz="4400" dirty="0" smtClean="0">
                <a:solidFill>
                  <a:srgbClr val="FF0000"/>
                </a:solidFill>
              </a:rPr>
              <a:t>Speech + Text </a:t>
            </a:r>
            <a:r>
              <a:rPr lang="en-US" sz="4400" dirty="0" smtClean="0"/>
              <a:t>+ Pictures</a:t>
            </a:r>
            <a:r>
              <a:rPr lang="en-US" sz="4400" dirty="0" smtClean="0">
                <a:solidFill>
                  <a:srgbClr val="FF0000"/>
                </a:solidFill>
              </a:rPr>
              <a:t>?</a:t>
            </a:r>
            <a:endParaRPr lang="en-US" sz="4400" dirty="0">
              <a:solidFill>
                <a:srgbClr val="FF0000"/>
              </a:solidFill>
            </a:endParaRPr>
          </a:p>
        </p:txBody>
      </p:sp>
      <p:sp>
        <p:nvSpPr>
          <p:cNvPr id="12" name="Multiply 11"/>
          <p:cNvSpPr/>
          <p:nvPr/>
        </p:nvSpPr>
        <p:spPr>
          <a:xfrm>
            <a:off x="381000" y="2663342"/>
            <a:ext cx="7772400" cy="2731251"/>
          </a:xfrm>
          <a:prstGeom prst="mathMultiply">
            <a:avLst>
              <a:gd name="adj1" fmla="val 70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8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Points</a:t>
            </a:r>
            <a:endParaRPr lang="en-US" dirty="0"/>
          </a:p>
        </p:txBody>
      </p:sp>
      <p:sp>
        <p:nvSpPr>
          <p:cNvPr id="3" name="Content Placeholder 2"/>
          <p:cNvSpPr>
            <a:spLocks noGrp="1"/>
          </p:cNvSpPr>
          <p:nvPr>
            <p:ph idx="1"/>
          </p:nvPr>
        </p:nvSpPr>
        <p:spPr/>
        <p:txBody>
          <a:bodyPr/>
          <a:lstStyle/>
          <a:p>
            <a:r>
              <a:rPr lang="en-US" dirty="0" smtClean="0">
                <a:solidFill>
                  <a:srgbClr val="1E03BD"/>
                </a:solidFill>
              </a:rPr>
              <a:t>Don’t bullet point everything you’re saying.</a:t>
            </a:r>
          </a:p>
          <a:p>
            <a:r>
              <a:rPr lang="en-US" dirty="0" smtClean="0">
                <a:solidFill>
                  <a:srgbClr val="1E03BD"/>
                </a:solidFill>
              </a:rPr>
              <a:t>That’s why</a:t>
            </a:r>
            <a:r>
              <a:rPr lang="en-US" b="1" dirty="0" smtClean="0">
                <a:solidFill>
                  <a:srgbClr val="1E03BD"/>
                </a:solidFill>
              </a:rPr>
              <a:t> you’re </a:t>
            </a:r>
            <a:r>
              <a:rPr lang="en-US" dirty="0" smtClean="0">
                <a:solidFill>
                  <a:srgbClr val="1E03BD"/>
                </a:solidFill>
              </a:rPr>
              <a:t>there.</a:t>
            </a:r>
          </a:p>
          <a:p>
            <a:r>
              <a:rPr lang="en-US" dirty="0" smtClean="0">
                <a:solidFill>
                  <a:srgbClr val="1E03BD"/>
                </a:solidFill>
              </a:rPr>
              <a:t>The words are your speech.</a:t>
            </a:r>
          </a:p>
          <a:p>
            <a:r>
              <a:rPr lang="en-US" dirty="0" smtClean="0">
                <a:solidFill>
                  <a:srgbClr val="1E03BD"/>
                </a:solidFill>
              </a:rPr>
              <a:t>Use slides to supplement those words, not to repeat them.</a:t>
            </a:r>
          </a:p>
          <a:p>
            <a:r>
              <a:rPr lang="en-US" dirty="0" smtClean="0">
                <a:solidFill>
                  <a:srgbClr val="1E03BD"/>
                </a:solidFill>
              </a:rPr>
              <a:t>In other words, don’t do what I’m doing on this slide.</a:t>
            </a:r>
            <a:endParaRPr lang="en-US" dirty="0">
              <a:solidFill>
                <a:srgbClr val="1E03BD"/>
              </a:solidFill>
            </a:endParaRPr>
          </a:p>
        </p:txBody>
      </p:sp>
    </p:spTree>
    <p:extLst>
      <p:ext uri="{BB962C8B-B14F-4D97-AF65-F5344CB8AC3E}">
        <p14:creationId xmlns:p14="http://schemas.microsoft.com/office/powerpoint/2010/main" val="4139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397949"/>
            <a:ext cx="6705600" cy="2062103"/>
          </a:xfrm>
          <a:prstGeom prst="rect">
            <a:avLst/>
          </a:prstGeom>
          <a:noFill/>
        </p:spPr>
        <p:txBody>
          <a:bodyPr wrap="square" rtlCol="0">
            <a:spAutoFit/>
          </a:bodyPr>
          <a:lstStyle/>
          <a:p>
            <a:r>
              <a:rPr lang="en-US" sz="3200" dirty="0" smtClean="0">
                <a:solidFill>
                  <a:srgbClr val="1E03BD"/>
                </a:solidFill>
              </a:rPr>
              <a:t>“There are many true statements about complex topics that are too long to fit on a PowerPoint slide.”</a:t>
            </a:r>
          </a:p>
          <a:p>
            <a:pPr algn="r"/>
            <a:r>
              <a:rPr lang="en-US" sz="3200" dirty="0" smtClean="0">
                <a:solidFill>
                  <a:srgbClr val="1E03BD"/>
                </a:solidFill>
              </a:rPr>
              <a:t>-Edward Tufte</a:t>
            </a:r>
            <a:endParaRPr lang="en-US" sz="3200" dirty="0">
              <a:solidFill>
                <a:srgbClr val="1E03BD"/>
              </a:solidFill>
            </a:endParaRPr>
          </a:p>
        </p:txBody>
      </p:sp>
    </p:spTree>
    <p:extLst>
      <p:ext uri="{BB962C8B-B14F-4D97-AF65-F5344CB8AC3E}">
        <p14:creationId xmlns:p14="http://schemas.microsoft.com/office/powerpoint/2010/main" val="3298050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C:\Users\sbradford1\Pictures\Law College Portrait.jpg"/>
          <p:cNvPicPr>
            <a:picLocks noChangeAspect="1" noChangeArrowheads="1"/>
          </p:cNvPicPr>
          <p:nvPr/>
        </p:nvPicPr>
        <p:blipFill rotWithShape="1">
          <a:blip r:embed="rId2">
            <a:extLst>
              <a:ext uri="{28A0092B-C50C-407E-A947-70E740481C1C}">
                <a14:useLocalDpi xmlns:a14="http://schemas.microsoft.com/office/drawing/2010/main" val="0"/>
              </a:ext>
            </a:extLst>
          </a:blip>
          <a:srcRect t="21142" b="24977"/>
          <a:stretch/>
        </p:blipFill>
        <p:spPr bwMode="auto">
          <a:xfrm>
            <a:off x="5159641" y="4495800"/>
            <a:ext cx="2606675" cy="21067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609600"/>
            <a:ext cx="5867400" cy="1446550"/>
          </a:xfrm>
          <a:prstGeom prst="rect">
            <a:avLst/>
          </a:prstGeom>
          <a:noFill/>
        </p:spPr>
        <p:txBody>
          <a:bodyPr wrap="square" rtlCol="0">
            <a:spAutoFit/>
          </a:bodyPr>
          <a:lstStyle/>
          <a:p>
            <a:r>
              <a:rPr lang="en-US" sz="4400" dirty="0" smtClean="0"/>
              <a:t>“And now for something completely different.”</a:t>
            </a:r>
            <a:endParaRPr lang="en-US" sz="4400" dirty="0"/>
          </a:p>
        </p:txBody>
      </p:sp>
      <p:pic>
        <p:nvPicPr>
          <p:cNvPr id="8" name="Picture 2" descr="C:\Users\sbradford1\Pictures\Licensed Pictures\bare foo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10" b="77056" l="3710" r="89949"/>
                    </a14:imgEffect>
                  </a14:imgLayer>
                </a14:imgProps>
              </a:ext>
              <a:ext uri="{28A0092B-C50C-407E-A947-70E740481C1C}">
                <a14:useLocalDpi xmlns:a14="http://schemas.microsoft.com/office/drawing/2010/main" val="0"/>
              </a:ext>
            </a:extLst>
          </a:blip>
          <a:srcRect t="5172"/>
          <a:stretch/>
        </p:blipFill>
        <p:spPr bwMode="auto">
          <a:xfrm>
            <a:off x="4573829" y="2590800"/>
            <a:ext cx="4419600" cy="2794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00800" y="2324100"/>
            <a:ext cx="1066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547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C:\Users\sbradford1\Pictures\Law College Portrait.jpg"/>
          <p:cNvPicPr>
            <a:picLocks noChangeAspect="1" noChangeArrowheads="1"/>
          </p:cNvPicPr>
          <p:nvPr/>
        </p:nvPicPr>
        <p:blipFill rotWithShape="1">
          <a:blip r:embed="rId2">
            <a:extLst>
              <a:ext uri="{28A0092B-C50C-407E-A947-70E740481C1C}">
                <a14:useLocalDpi xmlns:a14="http://schemas.microsoft.com/office/drawing/2010/main" val="0"/>
              </a:ext>
            </a:extLst>
          </a:blip>
          <a:srcRect t="21142" b="24977"/>
          <a:stretch/>
        </p:blipFill>
        <p:spPr bwMode="auto">
          <a:xfrm>
            <a:off x="5159641" y="4495800"/>
            <a:ext cx="2606675" cy="21067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31331" y="2362200"/>
            <a:ext cx="1676400" cy="646331"/>
          </a:xfrm>
          <a:prstGeom prst="rect">
            <a:avLst/>
          </a:prstGeom>
          <a:noFill/>
        </p:spPr>
        <p:txBody>
          <a:bodyPr wrap="square" rtlCol="0">
            <a:spAutoFit/>
          </a:bodyPr>
          <a:lstStyle/>
          <a:p>
            <a:r>
              <a:rPr lang="en-US" sz="3600" dirty="0" smtClean="0"/>
              <a:t>Foot</a:t>
            </a:r>
            <a:endParaRPr lang="en-US" sz="3600" dirty="0"/>
          </a:p>
        </p:txBody>
      </p:sp>
      <p:sp>
        <p:nvSpPr>
          <p:cNvPr id="6" name="TextBox 5"/>
          <p:cNvSpPr txBox="1"/>
          <p:nvPr/>
        </p:nvSpPr>
        <p:spPr>
          <a:xfrm>
            <a:off x="3581400" y="5389066"/>
            <a:ext cx="1676400" cy="646331"/>
          </a:xfrm>
          <a:prstGeom prst="rect">
            <a:avLst/>
          </a:prstGeom>
          <a:noFill/>
        </p:spPr>
        <p:txBody>
          <a:bodyPr wrap="square" rtlCol="0">
            <a:spAutoFit/>
          </a:bodyPr>
          <a:lstStyle/>
          <a:p>
            <a:r>
              <a:rPr lang="en-US" sz="3600" dirty="0" smtClean="0"/>
              <a:t>Dweeb</a:t>
            </a:r>
            <a:endParaRPr lang="en-US" sz="3600" dirty="0"/>
          </a:p>
        </p:txBody>
      </p:sp>
      <p:pic>
        <p:nvPicPr>
          <p:cNvPr id="7" name="Picture 2" descr="C:\Users\sbradford1\Pictures\Licensed Pictures\bare foo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10" b="77056" l="3710" r="89949"/>
                    </a14:imgEffect>
                  </a14:imgLayer>
                </a14:imgProps>
              </a:ext>
              <a:ext uri="{28A0092B-C50C-407E-A947-70E740481C1C}">
                <a14:useLocalDpi xmlns:a14="http://schemas.microsoft.com/office/drawing/2010/main" val="0"/>
              </a:ext>
            </a:extLst>
          </a:blip>
          <a:srcRect t="5172"/>
          <a:stretch/>
        </p:blipFill>
        <p:spPr bwMode="auto">
          <a:xfrm>
            <a:off x="4573829" y="2590800"/>
            <a:ext cx="4419600"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05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0" y="3044280"/>
            <a:ext cx="4953000" cy="769441"/>
          </a:xfrm>
          <a:prstGeom prst="rect">
            <a:avLst/>
          </a:prstGeom>
          <a:noFill/>
        </p:spPr>
        <p:txBody>
          <a:bodyPr wrap="square" rtlCol="0">
            <a:spAutoFit/>
          </a:bodyPr>
          <a:lstStyle/>
          <a:p>
            <a:pPr algn="ctr"/>
            <a:r>
              <a:rPr lang="en-US" sz="4400" dirty="0" smtClean="0"/>
              <a:t>Minimize Text</a:t>
            </a:r>
            <a:endParaRPr lang="en-US" sz="4400" dirty="0"/>
          </a:p>
        </p:txBody>
      </p:sp>
    </p:spTree>
    <p:extLst>
      <p:ext uri="{BB962C8B-B14F-4D97-AF65-F5344CB8AC3E}">
        <p14:creationId xmlns:p14="http://schemas.microsoft.com/office/powerpoint/2010/main" val="4008835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Points</a:t>
            </a:r>
            <a:endParaRPr lang="en-US" dirty="0"/>
          </a:p>
        </p:txBody>
      </p:sp>
      <p:sp>
        <p:nvSpPr>
          <p:cNvPr id="3" name="Content Placeholder 2"/>
          <p:cNvSpPr>
            <a:spLocks noGrp="1"/>
          </p:cNvSpPr>
          <p:nvPr>
            <p:ph idx="1"/>
          </p:nvPr>
        </p:nvSpPr>
        <p:spPr/>
        <p:txBody>
          <a:bodyPr/>
          <a:lstStyle/>
          <a:p>
            <a:r>
              <a:rPr lang="en-US" dirty="0" smtClean="0"/>
              <a:t>One at a time</a:t>
            </a:r>
            <a:endParaRPr lang="en-US" dirty="0"/>
          </a:p>
        </p:txBody>
      </p:sp>
    </p:spTree>
    <p:extLst>
      <p:ext uri="{BB962C8B-B14F-4D97-AF65-F5344CB8AC3E}">
        <p14:creationId xmlns:p14="http://schemas.microsoft.com/office/powerpoint/2010/main" val="3004596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367171"/>
            <a:ext cx="5791200" cy="2123658"/>
          </a:xfrm>
          <a:prstGeom prst="rect">
            <a:avLst/>
          </a:prstGeom>
          <a:noFill/>
        </p:spPr>
        <p:txBody>
          <a:bodyPr wrap="square" rtlCol="0">
            <a:spAutoFit/>
          </a:bodyPr>
          <a:lstStyle/>
          <a:p>
            <a:pPr algn="ctr"/>
            <a:r>
              <a:rPr lang="en-US" sz="6600" dirty="0" smtClean="0"/>
              <a:t>That’s not true, either.</a:t>
            </a:r>
            <a:endParaRPr lang="en-US" sz="6600" dirty="0"/>
          </a:p>
        </p:txBody>
      </p:sp>
    </p:spTree>
    <p:extLst>
      <p:ext uri="{BB962C8B-B14F-4D97-AF65-F5344CB8AC3E}">
        <p14:creationId xmlns:p14="http://schemas.microsoft.com/office/powerpoint/2010/main" val="1879483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Points</a:t>
            </a:r>
            <a:endParaRPr lang="en-US" dirty="0"/>
          </a:p>
        </p:txBody>
      </p:sp>
      <p:sp>
        <p:nvSpPr>
          <p:cNvPr id="3" name="Content Placeholder 2"/>
          <p:cNvSpPr>
            <a:spLocks noGrp="1"/>
          </p:cNvSpPr>
          <p:nvPr>
            <p:ph idx="1"/>
          </p:nvPr>
        </p:nvSpPr>
        <p:spPr/>
        <p:txBody>
          <a:bodyPr/>
          <a:lstStyle/>
          <a:p>
            <a:r>
              <a:rPr lang="en-US" dirty="0" smtClean="0"/>
              <a:t>One at a time</a:t>
            </a:r>
          </a:p>
          <a:p>
            <a:r>
              <a:rPr lang="en-US" dirty="0" smtClean="0">
                <a:solidFill>
                  <a:srgbClr val="1E03BD"/>
                </a:solidFill>
              </a:rPr>
              <a:t>Emphasize as you build</a:t>
            </a:r>
            <a:endParaRPr lang="en-US" dirty="0">
              <a:solidFill>
                <a:srgbClr val="1E03BD"/>
              </a:solidFill>
            </a:endParaRPr>
          </a:p>
        </p:txBody>
      </p:sp>
    </p:spTree>
    <p:extLst>
      <p:ext uri="{BB962C8B-B14F-4D97-AF65-F5344CB8AC3E}">
        <p14:creationId xmlns:p14="http://schemas.microsoft.com/office/powerpoint/2010/main" val="1559456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Points</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One at a time</a:t>
            </a:r>
          </a:p>
          <a:p>
            <a:r>
              <a:rPr lang="en-US" dirty="0" smtClean="0"/>
              <a:t>Emphasize as you build</a:t>
            </a:r>
            <a:endParaRPr lang="en-US" dirty="0"/>
          </a:p>
        </p:txBody>
      </p:sp>
    </p:spTree>
    <p:extLst>
      <p:ext uri="{BB962C8B-B14F-4D97-AF65-F5344CB8AC3E}">
        <p14:creationId xmlns:p14="http://schemas.microsoft.com/office/powerpoint/2010/main" val="4038581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200400" y="2057399"/>
            <a:ext cx="999600" cy="646331"/>
          </a:xfrm>
          <a:prstGeom prst="rect">
            <a:avLst/>
          </a:prstGeom>
          <a:noFill/>
        </p:spPr>
        <p:txBody>
          <a:bodyPr wrap="square" rtlCol="0">
            <a:spAutoFit/>
          </a:bodyPr>
          <a:lstStyle/>
          <a:p>
            <a:r>
              <a:rPr lang="en-US" sz="3600" dirty="0" smtClean="0">
                <a:solidFill>
                  <a:prstClr val="black"/>
                </a:solidFill>
              </a:rPr>
              <a:t>Law</a:t>
            </a:r>
            <a:endParaRPr lang="en-US" sz="3600" dirty="0">
              <a:solidFill>
                <a:prstClr val="black"/>
              </a:solidFill>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51994"/>
            <a:ext cx="2514600" cy="3257142"/>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995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266" name="Picture 2" descr="C:\Users\sbradford1\Pictures\Bunn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79" t="29631" r="14556"/>
          <a:stretch/>
        </p:blipFill>
        <p:spPr bwMode="auto">
          <a:xfrm>
            <a:off x="6409200" y="3200400"/>
            <a:ext cx="2426910" cy="3112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8600" y="4495800"/>
            <a:ext cx="2005200" cy="1200329"/>
          </a:xfrm>
          <a:prstGeom prst="rect">
            <a:avLst/>
          </a:prstGeom>
          <a:noFill/>
        </p:spPr>
        <p:txBody>
          <a:bodyPr wrap="square" rtlCol="0">
            <a:spAutoFit/>
          </a:bodyPr>
          <a:lstStyle/>
          <a:p>
            <a:pPr algn="ctr"/>
            <a:r>
              <a:rPr lang="en-US" sz="3600" dirty="0" smtClean="0"/>
              <a:t>Law </a:t>
            </a:r>
          </a:p>
          <a:p>
            <a:pPr algn="ctr"/>
            <a:r>
              <a:rPr lang="en-US" sz="3600" dirty="0" smtClean="0"/>
              <a:t>Professor</a:t>
            </a:r>
            <a:endParaRPr lang="en-US" sz="3600" dirty="0"/>
          </a:p>
        </p:txBody>
      </p:sp>
      <p:sp>
        <p:nvSpPr>
          <p:cNvPr id="4" name="TextBox 3"/>
          <p:cNvSpPr txBox="1"/>
          <p:nvPr/>
        </p:nvSpPr>
        <p:spPr>
          <a:xfrm>
            <a:off x="3200400" y="2057399"/>
            <a:ext cx="999600" cy="646331"/>
          </a:xfrm>
          <a:prstGeom prst="rect">
            <a:avLst/>
          </a:prstGeom>
          <a:noFill/>
        </p:spPr>
        <p:txBody>
          <a:bodyPr wrap="square" rtlCol="0">
            <a:spAutoFit/>
          </a:bodyPr>
          <a:lstStyle/>
          <a:p>
            <a:r>
              <a:rPr lang="en-US" sz="3600" dirty="0" smtClean="0"/>
              <a:t>Law</a:t>
            </a:r>
            <a:endParaRPr lang="en-US" sz="3600" dirty="0"/>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51994"/>
            <a:ext cx="2514600" cy="3257142"/>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057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266" name="Picture 2" descr="C:\Users\sbradford1\Pictures\Bunn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79" t="29631" r="14556"/>
          <a:stretch/>
        </p:blipFill>
        <p:spPr bwMode="auto">
          <a:xfrm>
            <a:off x="6409200" y="3200400"/>
            <a:ext cx="2426910" cy="3112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4953000"/>
            <a:ext cx="2005200" cy="1200329"/>
          </a:xfrm>
          <a:prstGeom prst="rect">
            <a:avLst/>
          </a:prstGeom>
          <a:noFill/>
        </p:spPr>
        <p:txBody>
          <a:bodyPr wrap="square" rtlCol="0">
            <a:spAutoFit/>
          </a:bodyPr>
          <a:lstStyle/>
          <a:p>
            <a:pPr algn="ctr"/>
            <a:r>
              <a:rPr lang="en-US" sz="3600" dirty="0" smtClean="0">
                <a:solidFill>
                  <a:prstClr val="black"/>
                </a:solidFill>
              </a:rPr>
              <a:t>Law </a:t>
            </a:r>
          </a:p>
          <a:p>
            <a:pPr algn="ctr"/>
            <a:r>
              <a:rPr lang="en-US" sz="3600" dirty="0" smtClean="0">
                <a:solidFill>
                  <a:prstClr val="black"/>
                </a:solidFill>
              </a:rPr>
              <a:t>Professor</a:t>
            </a:r>
            <a:endParaRPr lang="en-US" sz="3600" dirty="0">
              <a:solidFill>
                <a:prstClr val="black"/>
              </a:solidFill>
            </a:endParaRPr>
          </a:p>
        </p:txBody>
      </p:sp>
      <p:sp>
        <p:nvSpPr>
          <p:cNvPr id="4" name="TextBox 3"/>
          <p:cNvSpPr txBox="1"/>
          <p:nvPr/>
        </p:nvSpPr>
        <p:spPr>
          <a:xfrm>
            <a:off x="4724400" y="1524000"/>
            <a:ext cx="999600" cy="646331"/>
          </a:xfrm>
          <a:prstGeom prst="rect">
            <a:avLst/>
          </a:prstGeom>
          <a:noFill/>
        </p:spPr>
        <p:txBody>
          <a:bodyPr wrap="square" rtlCol="0">
            <a:spAutoFit/>
          </a:bodyPr>
          <a:lstStyle/>
          <a:p>
            <a:r>
              <a:rPr lang="en-US" sz="3600" dirty="0" smtClean="0">
                <a:solidFill>
                  <a:prstClr val="black"/>
                </a:solidFill>
              </a:rPr>
              <a:t>Law</a:t>
            </a:r>
            <a:endParaRPr lang="en-US" sz="3600" dirty="0">
              <a:solidFill>
                <a:prstClr val="black"/>
              </a:solidFill>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51994"/>
            <a:ext cx="2514600" cy="3257142"/>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514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075057"/>
            <a:ext cx="4876800" cy="707886"/>
          </a:xfrm>
          <a:prstGeom prst="rect">
            <a:avLst/>
          </a:prstGeom>
          <a:noFill/>
        </p:spPr>
        <p:txBody>
          <a:bodyPr wrap="square" rtlCol="0">
            <a:spAutoFit/>
          </a:bodyPr>
          <a:lstStyle/>
          <a:p>
            <a:pPr algn="ctr"/>
            <a:r>
              <a:rPr lang="en-US" sz="4000" dirty="0" smtClean="0"/>
              <a:t>Size Matters</a:t>
            </a:r>
            <a:endParaRPr lang="en-US" sz="4000" dirty="0"/>
          </a:p>
        </p:txBody>
      </p:sp>
      <p:sp>
        <p:nvSpPr>
          <p:cNvPr id="4" name="TextBox 3"/>
          <p:cNvSpPr txBox="1"/>
          <p:nvPr/>
        </p:nvSpPr>
        <p:spPr>
          <a:xfrm>
            <a:off x="2133600" y="3298195"/>
            <a:ext cx="4876800" cy="261610"/>
          </a:xfrm>
          <a:prstGeom prst="rect">
            <a:avLst/>
          </a:prstGeom>
          <a:noFill/>
        </p:spPr>
        <p:txBody>
          <a:bodyPr wrap="square" rtlCol="0">
            <a:spAutoFit/>
          </a:bodyPr>
          <a:lstStyle/>
          <a:p>
            <a:pPr algn="ctr"/>
            <a:r>
              <a:rPr lang="en-US" sz="1100" dirty="0" smtClean="0"/>
              <a:t>Size Matters</a:t>
            </a:r>
            <a:endParaRPr lang="en-US" sz="1100" dirty="0"/>
          </a:p>
        </p:txBody>
      </p:sp>
    </p:spTree>
    <p:extLst>
      <p:ext uri="{BB962C8B-B14F-4D97-AF65-F5344CB8AC3E}">
        <p14:creationId xmlns:p14="http://schemas.microsoft.com/office/powerpoint/2010/main" val="86350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 presetClass="exit"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bradford1\Pictures\Photo Album\Digital Images (All)-2015\IMG_07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9908" y="0"/>
            <a:ext cx="10353908" cy="690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17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03866616"/>
              </p:ext>
            </p:extLst>
          </p:nvPr>
        </p:nvGraphicFramePr>
        <p:xfrm>
          <a:off x="0" y="1859"/>
          <a:ext cx="9143999" cy="6856150"/>
        </p:xfrm>
        <a:graphic>
          <a:graphicData uri="http://schemas.openxmlformats.org/drawingml/2006/table">
            <a:tbl>
              <a:tblPr>
                <a:tableStyleId>{5C22544A-7EE6-4342-B048-85BDC9FD1C3A}</a:tableStyleId>
              </a:tblPr>
              <a:tblGrid>
                <a:gridCol w="579380"/>
                <a:gridCol w="783235"/>
                <a:gridCol w="665213"/>
                <a:gridCol w="740318"/>
                <a:gridCol w="796646"/>
                <a:gridCol w="869069"/>
                <a:gridCol w="836881"/>
                <a:gridCol w="965632"/>
                <a:gridCol w="815423"/>
                <a:gridCol w="675942"/>
                <a:gridCol w="751047"/>
                <a:gridCol w="665213"/>
              </a:tblGrid>
              <a:tr h="195890">
                <a:tc>
                  <a:txBody>
                    <a:bodyPr/>
                    <a:lstStyle/>
                    <a:p>
                      <a:pPr algn="ctr" fontAlgn="b"/>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Harvard</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Yale</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Chicago</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Stanford</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Columbia</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Texas</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Cornell</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Berkeley</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NYU</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Georgetown</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b="1" u="none" strike="noStrike" dirty="0">
                          <a:effectLst/>
                        </a:rPr>
                        <a:t>Michigan</a:t>
                      </a:r>
                      <a:endParaRPr lang="en-US" sz="800" b="1" i="0" u="none" strike="noStrike" dirty="0">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2014</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87</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45</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2013</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16</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2012</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58</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2011</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47</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2010</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62</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2009</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95</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2008</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21</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2007</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2006</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62</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2005</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90</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2004</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96</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2003</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55</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2002</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49</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2001</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30</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2000</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1999</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89</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74</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1998</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25</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1997</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79</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1996</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20</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1995</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13</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36</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1994</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77</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1993</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19</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1992</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33</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76</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1991</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96</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28</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1990</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60</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85</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1989</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23</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1988</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31</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92</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1987</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92</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57</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1986</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97</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98</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1985</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56</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64</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a:effectLst/>
                        </a:rPr>
                        <a:t>1984</a:t>
                      </a:r>
                      <a:endParaRPr lang="en-US" sz="800" b="1"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29</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16</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1983</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22</a:t>
                      </a:r>
                      <a:endParaRPr lang="en-US" sz="800" b="0"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19</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54</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1982</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90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24</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73</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38</a:t>
                      </a:r>
                      <a:endParaRPr lang="en-US" sz="800" b="0" i="0" u="none" strike="noStrike">
                        <a:solidFill>
                          <a:srgbClr val="000000"/>
                        </a:solidFill>
                        <a:effectLst/>
                        <a:latin typeface="Calisto MT"/>
                      </a:endParaRPr>
                    </a:p>
                  </a:txBody>
                  <a:tcPr marL="6158" marR="6158" marT="6158" marB="0" anchor="b">
                    <a:noFill/>
                  </a:tcPr>
                </a:tc>
              </a:tr>
              <a:tr h="195890">
                <a:tc>
                  <a:txBody>
                    <a:bodyPr/>
                    <a:lstStyle/>
                    <a:p>
                      <a:pPr algn="ctr" fontAlgn="b"/>
                      <a:r>
                        <a:rPr lang="en-US" sz="800" b="1" u="none" strike="noStrike" dirty="0">
                          <a:effectLst/>
                        </a:rPr>
                        <a:t>1981</a:t>
                      </a:r>
                      <a:endParaRPr lang="en-US" sz="800" b="1" i="0" u="none" strike="noStrike" dirty="0">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77</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76</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62</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61</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48</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85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100</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a:effectLst/>
                        </a:rPr>
                        <a:t>5</a:t>
                      </a:r>
                      <a:endParaRPr lang="en-US" sz="800" b="0" i="0" u="none" strike="noStrike">
                        <a:solidFill>
                          <a:srgbClr val="000000"/>
                        </a:solidFill>
                        <a:effectLst/>
                        <a:latin typeface="Calisto MT"/>
                      </a:endParaRPr>
                    </a:p>
                  </a:txBody>
                  <a:tcPr marL="6158" marR="6158" marT="6158" marB="0" anchor="b">
                    <a:noFill/>
                  </a:tcPr>
                </a:tc>
                <a:tc>
                  <a:txBody>
                    <a:bodyPr/>
                    <a:lstStyle/>
                    <a:p>
                      <a:pPr algn="ctr" fontAlgn="b"/>
                      <a:r>
                        <a:rPr lang="en-US" sz="800" u="none" strike="noStrike" dirty="0">
                          <a:effectLst/>
                        </a:rPr>
                        <a:t>27</a:t>
                      </a:r>
                      <a:endParaRPr lang="en-US" sz="800" b="0" i="0" u="none" strike="noStrike" dirty="0">
                        <a:solidFill>
                          <a:srgbClr val="000000"/>
                        </a:solidFill>
                        <a:effectLst/>
                        <a:latin typeface="Calisto MT"/>
                      </a:endParaRPr>
                    </a:p>
                  </a:txBody>
                  <a:tcPr marL="6158" marR="6158" marT="6158" marB="0" anchor="b">
                    <a:noFill/>
                  </a:tcPr>
                </a:tc>
              </a:tr>
            </a:tbl>
          </a:graphicData>
        </a:graphic>
      </p:graphicFrame>
    </p:spTree>
    <p:extLst>
      <p:ext uri="{BB962C8B-B14F-4D97-AF65-F5344CB8AC3E}">
        <p14:creationId xmlns:p14="http://schemas.microsoft.com/office/powerpoint/2010/main" val="2084304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600200"/>
            <a:ext cx="5791200" cy="3785652"/>
          </a:xfrm>
          <a:prstGeom prst="rect">
            <a:avLst/>
          </a:prstGeom>
          <a:noFill/>
        </p:spPr>
        <p:txBody>
          <a:bodyPr wrap="square" rtlCol="0">
            <a:spAutoFit/>
          </a:bodyPr>
          <a:lstStyle/>
          <a:p>
            <a:pPr algn="ctr"/>
            <a:r>
              <a:rPr lang="en-US" sz="4400" dirty="0" smtClean="0">
                <a:cs typeface="MV Boli" panose="02000500030200090000" pitchFamily="2" charset="0"/>
              </a:rPr>
              <a:t>AVOID</a:t>
            </a:r>
          </a:p>
          <a:p>
            <a:pPr algn="ctr"/>
            <a:endParaRPr lang="en-US" sz="4400" dirty="0" smtClean="0">
              <a:cs typeface="MV Boli" panose="02000500030200090000" pitchFamily="2" charset="0"/>
            </a:endParaRPr>
          </a:p>
          <a:p>
            <a:pPr algn="ctr"/>
            <a:r>
              <a:rPr lang="en-US" sz="5400" i="1" dirty="0" smtClean="0">
                <a:cs typeface="MV Boli" panose="02000500030200090000" pitchFamily="2" charset="0"/>
              </a:rPr>
              <a:t>Italics</a:t>
            </a:r>
          </a:p>
          <a:p>
            <a:pPr algn="ctr"/>
            <a:endParaRPr lang="en-US" sz="4400" i="1" dirty="0" smtClean="0">
              <a:cs typeface="MV Boli" panose="02000500030200090000" pitchFamily="2" charset="0"/>
            </a:endParaRPr>
          </a:p>
          <a:p>
            <a:pPr algn="ctr"/>
            <a:r>
              <a:rPr lang="en-US" sz="5400" dirty="0" smtClean="0">
                <a:latin typeface="Giddyup Std" pitchFamily="66" charset="0"/>
                <a:cs typeface="MV Boli" panose="02000500030200090000" pitchFamily="2" charset="0"/>
              </a:rPr>
              <a:t>Goofy Fonts</a:t>
            </a:r>
            <a:endParaRPr lang="en-US" sz="5400" dirty="0">
              <a:latin typeface="Giddyup Std" pitchFamily="66" charset="0"/>
              <a:cs typeface="MV Boli" panose="02000500030200090000" pitchFamily="2" charset="0"/>
            </a:endParaRPr>
          </a:p>
        </p:txBody>
      </p:sp>
    </p:spTree>
    <p:extLst>
      <p:ext uri="{BB962C8B-B14F-4D97-AF65-F5344CB8AC3E}">
        <p14:creationId xmlns:p14="http://schemas.microsoft.com/office/powerpoint/2010/main" val="214595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1026" name="Picture 2" descr="http://typographyforlawyers.com/pix/tfl-book-co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538162"/>
            <a:ext cx="4762500"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350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875002"/>
            <a:ext cx="7315200" cy="1107996"/>
          </a:xfrm>
          <a:prstGeom prst="rect">
            <a:avLst/>
          </a:prstGeom>
          <a:noFill/>
        </p:spPr>
        <p:txBody>
          <a:bodyPr wrap="square" rtlCol="0">
            <a:spAutoFit/>
          </a:bodyPr>
          <a:lstStyle/>
          <a:p>
            <a:pPr algn="ctr"/>
            <a:r>
              <a:rPr lang="en-US" sz="6600" dirty="0" smtClean="0"/>
              <a:t>None of this is true.</a:t>
            </a:r>
            <a:endParaRPr lang="en-US" sz="6600" dirty="0"/>
          </a:p>
        </p:txBody>
      </p:sp>
    </p:spTree>
    <p:extLst>
      <p:ext uri="{BB962C8B-B14F-4D97-AF65-F5344CB8AC3E}">
        <p14:creationId xmlns:p14="http://schemas.microsoft.com/office/powerpoint/2010/main" val="4279464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700" y="3044280"/>
            <a:ext cx="6324600" cy="769441"/>
          </a:xfrm>
          <a:prstGeom prst="rect">
            <a:avLst/>
          </a:prstGeom>
          <a:noFill/>
        </p:spPr>
        <p:txBody>
          <a:bodyPr wrap="square" rtlCol="0">
            <a:spAutoFit/>
          </a:bodyPr>
          <a:lstStyle/>
          <a:p>
            <a:pPr algn="ctr"/>
            <a:r>
              <a:rPr lang="en-US" sz="4400" dirty="0" smtClean="0">
                <a:latin typeface="Baskerville Old Face" panose="02020602080505020303" pitchFamily="18" charset="0"/>
              </a:rPr>
              <a:t>Don’t</a:t>
            </a:r>
            <a:r>
              <a:rPr lang="en-US" sz="4400" dirty="0" smtClean="0"/>
              <a:t> </a:t>
            </a:r>
            <a:r>
              <a:rPr lang="en-US" sz="4400" dirty="0" smtClean="0">
                <a:latin typeface="Century Gothic" panose="020B0502020202020204" pitchFamily="34" charset="0"/>
                <a:cs typeface="Times New Roman" panose="02020603050405020304" pitchFamily="18" charset="0"/>
              </a:rPr>
              <a:t>Change</a:t>
            </a:r>
            <a:r>
              <a:rPr lang="en-US" sz="4400" dirty="0" smtClean="0"/>
              <a:t> </a:t>
            </a:r>
            <a:r>
              <a:rPr lang="en-US" sz="4400" dirty="0" smtClean="0">
                <a:latin typeface="Arial" panose="020B0604020202020204" pitchFamily="34" charset="0"/>
                <a:cs typeface="Arial" panose="020B0604020202020204" pitchFamily="34" charset="0"/>
              </a:rPr>
              <a:t>Fonts</a:t>
            </a:r>
          </a:p>
        </p:txBody>
      </p:sp>
    </p:spTree>
    <p:extLst>
      <p:ext uri="{BB962C8B-B14F-4D97-AF65-F5344CB8AC3E}">
        <p14:creationId xmlns:p14="http://schemas.microsoft.com/office/powerpoint/2010/main" val="1904089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514600" y="2644170"/>
            <a:ext cx="4114800" cy="1569660"/>
          </a:xfrm>
          <a:prstGeom prst="rect">
            <a:avLst/>
          </a:prstGeom>
          <a:noFill/>
        </p:spPr>
        <p:txBody>
          <a:bodyPr wrap="square" rtlCol="0">
            <a:spAutoFit/>
          </a:bodyPr>
          <a:lstStyle/>
          <a:p>
            <a:pPr algn="ctr"/>
            <a:r>
              <a:rPr lang="en-US" sz="2400" dirty="0" smtClean="0"/>
              <a:t>Nice try. Do you really think I’m stupid enough to put my opinions of my dean on a publicly accessible slide?</a:t>
            </a:r>
            <a:endParaRPr lang="en-US" sz="2400" dirty="0"/>
          </a:p>
        </p:txBody>
      </p:sp>
    </p:spTree>
    <p:extLst>
      <p:ext uri="{BB962C8B-B14F-4D97-AF65-F5344CB8AC3E}">
        <p14:creationId xmlns:p14="http://schemas.microsoft.com/office/powerpoint/2010/main" val="1417461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33600" y="2286000"/>
            <a:ext cx="4648200" cy="2123658"/>
          </a:xfrm>
          <a:prstGeom prst="rect">
            <a:avLst/>
          </a:prstGeom>
          <a:noFill/>
        </p:spPr>
        <p:txBody>
          <a:bodyPr wrap="square" rtlCol="0">
            <a:spAutoFit/>
          </a:bodyPr>
          <a:lstStyle/>
          <a:p>
            <a:pPr algn="ctr"/>
            <a:r>
              <a:rPr lang="en-US" sz="4400" dirty="0" smtClean="0">
                <a:solidFill>
                  <a:schemeClr val="bg1">
                    <a:lumMod val="50000"/>
                  </a:schemeClr>
                </a:solidFill>
              </a:rPr>
              <a:t>Contrast</a:t>
            </a:r>
          </a:p>
          <a:p>
            <a:pPr algn="ctr"/>
            <a:r>
              <a:rPr lang="en-US" sz="4400" dirty="0" smtClean="0">
                <a:solidFill>
                  <a:schemeClr val="bg1">
                    <a:lumMod val="50000"/>
                  </a:schemeClr>
                </a:solidFill>
              </a:rPr>
              <a:t>Is</a:t>
            </a:r>
          </a:p>
          <a:p>
            <a:pPr algn="ctr"/>
            <a:r>
              <a:rPr lang="en-US" sz="4400" dirty="0" smtClean="0">
                <a:solidFill>
                  <a:schemeClr val="bg1">
                    <a:lumMod val="50000"/>
                  </a:schemeClr>
                </a:solidFill>
              </a:rPr>
              <a:t>Important</a:t>
            </a:r>
            <a:endParaRPr lang="en-US" sz="4400" dirty="0">
              <a:solidFill>
                <a:schemeClr val="bg1">
                  <a:lumMod val="50000"/>
                </a:schemeClr>
              </a:solidFill>
            </a:endParaRPr>
          </a:p>
        </p:txBody>
      </p:sp>
    </p:spTree>
    <p:extLst>
      <p:ext uri="{BB962C8B-B14F-4D97-AF65-F5344CB8AC3E}">
        <p14:creationId xmlns:p14="http://schemas.microsoft.com/office/powerpoint/2010/main" val="2767516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extBox 1"/>
          <p:cNvSpPr txBox="1"/>
          <p:nvPr/>
        </p:nvSpPr>
        <p:spPr>
          <a:xfrm>
            <a:off x="1828800" y="2367171"/>
            <a:ext cx="5486400" cy="2123658"/>
          </a:xfrm>
          <a:prstGeom prst="rect">
            <a:avLst/>
          </a:prstGeom>
          <a:noFill/>
        </p:spPr>
        <p:txBody>
          <a:bodyPr wrap="square" rtlCol="0">
            <a:spAutoFit/>
          </a:bodyPr>
          <a:lstStyle/>
          <a:p>
            <a:pPr algn="ctr"/>
            <a:r>
              <a:rPr lang="en-US" sz="4400" dirty="0" smtClean="0"/>
              <a:t>Avoid </a:t>
            </a:r>
          </a:p>
          <a:p>
            <a:pPr algn="ctr"/>
            <a:r>
              <a:rPr lang="en-US" sz="4400" dirty="0" smtClean="0"/>
              <a:t>Nauseating </a:t>
            </a:r>
          </a:p>
          <a:p>
            <a:pPr algn="ctr"/>
            <a:r>
              <a:rPr lang="en-US" sz="4400" dirty="0" smtClean="0"/>
              <a:t>Backgrounds</a:t>
            </a:r>
            <a:endParaRPr lang="en-US" sz="4400" dirty="0"/>
          </a:p>
        </p:txBody>
      </p:sp>
    </p:spTree>
    <p:extLst>
      <p:ext uri="{BB962C8B-B14F-4D97-AF65-F5344CB8AC3E}">
        <p14:creationId xmlns:p14="http://schemas.microsoft.com/office/powerpoint/2010/main" val="3328739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044280"/>
            <a:ext cx="6248400" cy="769441"/>
          </a:xfrm>
          <a:prstGeom prst="rect">
            <a:avLst/>
          </a:prstGeom>
          <a:noFill/>
        </p:spPr>
        <p:txBody>
          <a:bodyPr wrap="square" rtlCol="0">
            <a:spAutoFit/>
          </a:bodyPr>
          <a:lstStyle/>
          <a:p>
            <a:pPr algn="ctr"/>
            <a:r>
              <a:rPr lang="en-US" sz="4400" dirty="0" smtClean="0"/>
              <a:t>Well-Lit Room</a:t>
            </a:r>
            <a:endParaRPr lang="en-US" sz="4400" dirty="0"/>
          </a:p>
        </p:txBody>
      </p:sp>
    </p:spTree>
    <p:extLst>
      <p:ext uri="{BB962C8B-B14F-4D97-AF65-F5344CB8AC3E}">
        <p14:creationId xmlns:p14="http://schemas.microsoft.com/office/powerpoint/2010/main" val="911186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47800" y="3044280"/>
            <a:ext cx="6248400" cy="769441"/>
          </a:xfrm>
          <a:prstGeom prst="rect">
            <a:avLst/>
          </a:prstGeom>
          <a:noFill/>
        </p:spPr>
        <p:txBody>
          <a:bodyPr wrap="square" rtlCol="0">
            <a:spAutoFit/>
          </a:bodyPr>
          <a:lstStyle/>
          <a:p>
            <a:pPr algn="ctr"/>
            <a:r>
              <a:rPr lang="en-US" sz="4400" dirty="0" smtClean="0"/>
              <a:t>Poorly-Lit Room</a:t>
            </a:r>
            <a:endParaRPr lang="en-US" sz="4400" dirty="0"/>
          </a:p>
        </p:txBody>
      </p:sp>
    </p:spTree>
    <p:extLst>
      <p:ext uri="{BB962C8B-B14F-4D97-AF65-F5344CB8AC3E}">
        <p14:creationId xmlns:p14="http://schemas.microsoft.com/office/powerpoint/2010/main" val="1515132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044280"/>
            <a:ext cx="6248400" cy="769441"/>
          </a:xfrm>
          <a:prstGeom prst="rect">
            <a:avLst/>
          </a:prstGeom>
          <a:noFill/>
        </p:spPr>
        <p:txBody>
          <a:bodyPr wrap="square" rtlCol="0">
            <a:spAutoFit/>
          </a:bodyPr>
          <a:lstStyle/>
          <a:p>
            <a:pPr algn="ctr"/>
            <a:r>
              <a:rPr lang="en-US" sz="4400" dirty="0" smtClean="0"/>
              <a:t>Black on White</a:t>
            </a:r>
            <a:endParaRPr lang="en-US" sz="4400" dirty="0"/>
          </a:p>
        </p:txBody>
      </p:sp>
    </p:spTree>
    <p:extLst>
      <p:ext uri="{BB962C8B-B14F-4D97-AF65-F5344CB8AC3E}">
        <p14:creationId xmlns:p14="http://schemas.microsoft.com/office/powerpoint/2010/main" val="1931397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1026" name="Picture 2" descr="http://typographyforlawyers.com/pix/tfl-book-co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538162"/>
            <a:ext cx="4762500"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81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14387"/>
        </a:solidFill>
        <a:effectLst/>
      </p:bgPr>
    </p:bg>
    <p:spTree>
      <p:nvGrpSpPr>
        <p:cNvPr id="1" name=""/>
        <p:cNvGrpSpPr/>
        <p:nvPr/>
      </p:nvGrpSpPr>
      <p:grpSpPr>
        <a:xfrm>
          <a:off x="0" y="0"/>
          <a:ext cx="0" cy="0"/>
          <a:chOff x="0" y="0"/>
          <a:chExt cx="0" cy="0"/>
        </a:xfrm>
      </p:grpSpPr>
      <p:sp>
        <p:nvSpPr>
          <p:cNvPr id="2" name="TextBox 1"/>
          <p:cNvSpPr txBox="1"/>
          <p:nvPr/>
        </p:nvSpPr>
        <p:spPr>
          <a:xfrm>
            <a:off x="1943100" y="1524000"/>
            <a:ext cx="5257800" cy="769441"/>
          </a:xfrm>
          <a:prstGeom prst="rect">
            <a:avLst/>
          </a:prstGeom>
          <a:noFill/>
        </p:spPr>
        <p:txBody>
          <a:bodyPr wrap="square" rtlCol="0">
            <a:spAutoFit/>
          </a:bodyPr>
          <a:lstStyle/>
          <a:p>
            <a:pPr algn="ctr"/>
            <a:r>
              <a:rPr lang="en-US" sz="4400" dirty="0" smtClean="0"/>
              <a:t>This doesn’t work</a:t>
            </a:r>
            <a:endParaRPr lang="en-US" sz="4400" dirty="0"/>
          </a:p>
        </p:txBody>
      </p:sp>
      <p:sp>
        <p:nvSpPr>
          <p:cNvPr id="3" name="TextBox 2"/>
          <p:cNvSpPr txBox="1"/>
          <p:nvPr/>
        </p:nvSpPr>
        <p:spPr>
          <a:xfrm>
            <a:off x="1943100" y="3733800"/>
            <a:ext cx="5257800" cy="769441"/>
          </a:xfrm>
          <a:prstGeom prst="rect">
            <a:avLst/>
          </a:prstGeom>
          <a:noFill/>
        </p:spPr>
        <p:txBody>
          <a:bodyPr wrap="square" rtlCol="0">
            <a:spAutoFit/>
          </a:bodyPr>
          <a:lstStyle/>
          <a:p>
            <a:pPr algn="ctr"/>
            <a:r>
              <a:rPr lang="en-US" sz="4400" dirty="0" smtClean="0">
                <a:solidFill>
                  <a:srgbClr val="FFFFCC"/>
                </a:solidFill>
              </a:rPr>
              <a:t>This works</a:t>
            </a:r>
            <a:endParaRPr lang="en-US" sz="4400" dirty="0">
              <a:solidFill>
                <a:srgbClr val="FFFFCC"/>
              </a:solidFill>
            </a:endParaRPr>
          </a:p>
        </p:txBody>
      </p:sp>
    </p:spTree>
    <p:extLst>
      <p:ext uri="{BB962C8B-B14F-4D97-AF65-F5344CB8AC3E}">
        <p14:creationId xmlns:p14="http://schemas.microsoft.com/office/powerpoint/2010/main" val="3747721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367171"/>
            <a:ext cx="6705600" cy="2123658"/>
          </a:xfrm>
          <a:prstGeom prst="rect">
            <a:avLst/>
          </a:prstGeom>
          <a:noFill/>
        </p:spPr>
        <p:txBody>
          <a:bodyPr wrap="square" rtlCol="0">
            <a:spAutoFit/>
          </a:bodyPr>
          <a:lstStyle/>
          <a:p>
            <a:pPr algn="ctr"/>
            <a:r>
              <a:rPr lang="en-US" sz="4400" dirty="0" smtClean="0"/>
              <a:t>Not unless </a:t>
            </a:r>
          </a:p>
          <a:p>
            <a:pPr algn="ctr"/>
            <a:r>
              <a:rPr lang="en-US" sz="4400" dirty="0" smtClean="0"/>
              <a:t>you’re talking </a:t>
            </a:r>
          </a:p>
          <a:p>
            <a:pPr algn="ctr"/>
            <a:r>
              <a:rPr lang="en-US" sz="4400" dirty="0" smtClean="0"/>
              <a:t>about butterflies.</a:t>
            </a:r>
            <a:endParaRPr lang="en-US" sz="4400" dirty="0"/>
          </a:p>
        </p:txBody>
      </p:sp>
    </p:spTree>
    <p:extLst>
      <p:ext uri="{BB962C8B-B14F-4D97-AF65-F5344CB8AC3E}">
        <p14:creationId xmlns:p14="http://schemas.microsoft.com/office/powerpoint/2010/main" val="9889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300" y="2875002"/>
            <a:ext cx="5105400" cy="1107996"/>
          </a:xfrm>
          <a:prstGeom prst="rect">
            <a:avLst/>
          </a:prstGeom>
          <a:noFill/>
        </p:spPr>
        <p:txBody>
          <a:bodyPr wrap="square" rtlCol="0">
            <a:spAutoFit/>
          </a:bodyPr>
          <a:lstStyle/>
          <a:p>
            <a:pPr algn="ctr"/>
            <a:r>
              <a:rPr lang="en-US" sz="6600" dirty="0" smtClean="0">
                <a:solidFill>
                  <a:srgbClr val="FF0000"/>
                </a:solidFill>
              </a:rPr>
              <a:t>Power</a:t>
            </a:r>
            <a:r>
              <a:rPr lang="en-US" sz="6600" dirty="0" smtClean="0"/>
              <a:t>Point</a:t>
            </a:r>
            <a:endParaRPr lang="en-US" sz="6600" dirty="0"/>
          </a:p>
        </p:txBody>
      </p:sp>
    </p:spTree>
    <p:extLst>
      <p:ext uri="{BB962C8B-B14F-4D97-AF65-F5344CB8AC3E}">
        <p14:creationId xmlns:p14="http://schemas.microsoft.com/office/powerpoint/2010/main" val="3588912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52974"/>
            <a:ext cx="4495800" cy="232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1295400"/>
            <a:ext cx="5105400" cy="646331"/>
          </a:xfrm>
          <a:prstGeom prst="rect">
            <a:avLst/>
          </a:prstGeom>
          <a:noFill/>
        </p:spPr>
        <p:txBody>
          <a:bodyPr wrap="square" rtlCol="0">
            <a:spAutoFit/>
          </a:bodyPr>
          <a:lstStyle/>
          <a:p>
            <a:r>
              <a:rPr lang="en-US" sz="3600" dirty="0" smtClean="0">
                <a:solidFill>
                  <a:prstClr val="black"/>
                </a:solidFill>
              </a:rPr>
              <a:t>Distracting</a:t>
            </a:r>
            <a:endParaRPr lang="en-US" sz="3600" dirty="0">
              <a:solidFill>
                <a:prstClr val="black"/>
              </a:solidFill>
            </a:endParaRPr>
          </a:p>
        </p:txBody>
      </p:sp>
      <p:cxnSp>
        <p:nvCxnSpPr>
          <p:cNvPr id="5" name="Straight Arrow Connector 4"/>
          <p:cNvCxnSpPr/>
          <p:nvPr/>
        </p:nvCxnSpPr>
        <p:spPr>
          <a:xfrm>
            <a:off x="2133600" y="1828800"/>
            <a:ext cx="3962400" cy="4038600"/>
          </a:xfrm>
          <a:prstGeom prst="straightConnector1">
            <a:avLst/>
          </a:prstGeom>
          <a:ln w="825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2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00" y="-228600"/>
            <a:ext cx="9372600" cy="1446550"/>
          </a:xfrm>
          <a:prstGeom prst="rect">
            <a:avLst/>
          </a:prstGeom>
          <a:noFill/>
        </p:spPr>
        <p:txBody>
          <a:bodyPr wrap="square" rtlCol="0">
            <a:spAutoFit/>
          </a:bodyPr>
          <a:lstStyle/>
          <a:p>
            <a:r>
              <a:rPr lang="en-US" sz="4400" dirty="0" smtClean="0"/>
              <a:t>               make text and graphics easier to read. </a:t>
            </a:r>
            <a:endParaRPr lang="en-US" sz="4400" dirty="0"/>
          </a:p>
        </p:txBody>
      </p:sp>
      <p:graphicFrame>
        <p:nvGraphicFramePr>
          <p:cNvPr id="3" name="Chart 2"/>
          <p:cNvGraphicFramePr/>
          <p:nvPr>
            <p:extLst>
              <p:ext uri="{D42A27DB-BD31-4B8C-83A1-F6EECF244321}">
                <p14:modId xmlns:p14="http://schemas.microsoft.com/office/powerpoint/2010/main" val="943149960"/>
              </p:ext>
            </p:extLst>
          </p:nvPr>
        </p:nvGraphicFramePr>
        <p:xfrm>
          <a:off x="4517715" y="2895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0000" y="-221167"/>
            <a:ext cx="2971800" cy="769441"/>
          </a:xfrm>
          <a:prstGeom prst="rect">
            <a:avLst/>
          </a:prstGeom>
          <a:noFill/>
        </p:spPr>
        <p:txBody>
          <a:bodyPr wrap="square" rtlCol="0">
            <a:spAutoFit/>
          </a:bodyPr>
          <a:lstStyle/>
          <a:p>
            <a:r>
              <a:rPr lang="en-US" sz="4400" dirty="0" smtClean="0">
                <a:solidFill>
                  <a:prstClr val="black"/>
                </a:solidFill>
              </a:rPr>
              <a:t>Margins </a:t>
            </a:r>
            <a:endParaRPr lang="en-US" dirty="0"/>
          </a:p>
        </p:txBody>
      </p:sp>
    </p:spTree>
    <p:extLst>
      <p:ext uri="{BB962C8B-B14F-4D97-AF65-F5344CB8AC3E}">
        <p14:creationId xmlns:p14="http://schemas.microsoft.com/office/powerpoint/2010/main" val="5822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bradford1\Pictures\Photo Album\Digital Images (All)-2015\IMG_06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452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bradford1\Pictures\Photo Album\Digital Images (All)-2015\IMG_06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304800" cy="6858000"/>
          </a:xfrm>
          <a:prstGeom prst="rect">
            <a:avLst/>
          </a:prstGeom>
          <a:solidFill>
            <a:srgbClr val="584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5400000">
            <a:off x="5009685" y="1580685"/>
            <a:ext cx="304800" cy="10249829"/>
          </a:xfrm>
          <a:prstGeom prst="rect">
            <a:avLst/>
          </a:prstGeom>
          <a:solidFill>
            <a:srgbClr val="584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839200" y="0"/>
            <a:ext cx="304800" cy="6858000"/>
          </a:xfrm>
          <a:prstGeom prst="rect">
            <a:avLst/>
          </a:prstGeom>
          <a:solidFill>
            <a:srgbClr val="584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5400000">
            <a:off x="5013402" y="-4972516"/>
            <a:ext cx="304800" cy="10249829"/>
          </a:xfrm>
          <a:prstGeom prst="rect">
            <a:avLst/>
          </a:prstGeom>
          <a:solidFill>
            <a:srgbClr val="584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64611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981200"/>
            <a:ext cx="5486400" cy="769441"/>
          </a:xfrm>
          <a:prstGeom prst="rect">
            <a:avLst/>
          </a:prstGeom>
          <a:noFill/>
        </p:spPr>
        <p:txBody>
          <a:bodyPr wrap="square" rtlCol="0">
            <a:spAutoFit/>
          </a:bodyPr>
          <a:lstStyle/>
          <a:p>
            <a:pPr algn="ctr"/>
            <a:r>
              <a:rPr lang="en-US" sz="4400" dirty="0" smtClean="0"/>
              <a:t>Large Fonts + Margins</a:t>
            </a:r>
            <a:endParaRPr lang="en-US" sz="4400" dirty="0"/>
          </a:p>
        </p:txBody>
      </p:sp>
      <p:sp>
        <p:nvSpPr>
          <p:cNvPr id="3" name="TextBox 2"/>
          <p:cNvSpPr txBox="1"/>
          <p:nvPr/>
        </p:nvSpPr>
        <p:spPr>
          <a:xfrm>
            <a:off x="1714500" y="3577679"/>
            <a:ext cx="5715000" cy="769441"/>
          </a:xfrm>
          <a:prstGeom prst="rect">
            <a:avLst/>
          </a:prstGeom>
          <a:noFill/>
        </p:spPr>
        <p:txBody>
          <a:bodyPr wrap="square" rtlCol="0">
            <a:spAutoFit/>
          </a:bodyPr>
          <a:lstStyle/>
          <a:p>
            <a:pPr algn="ctr"/>
            <a:r>
              <a:rPr lang="en-US" sz="4400" dirty="0" smtClean="0">
                <a:solidFill>
                  <a:srgbClr val="FF0000"/>
                </a:solidFill>
              </a:rPr>
              <a:t>= NOT ENOUGH SPACE?</a:t>
            </a:r>
            <a:endParaRPr lang="en-US" sz="4400" dirty="0">
              <a:solidFill>
                <a:srgbClr val="FF0000"/>
              </a:solidFill>
            </a:endParaRPr>
          </a:p>
        </p:txBody>
      </p:sp>
    </p:spTree>
    <p:extLst>
      <p:ext uri="{BB962C8B-B14F-4D97-AF65-F5344CB8AC3E}">
        <p14:creationId xmlns:p14="http://schemas.microsoft.com/office/powerpoint/2010/main" val="217964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6555641"/>
          </a:xfrm>
          <a:prstGeom prst="rect">
            <a:avLst/>
          </a:prstGeom>
          <a:noFill/>
        </p:spPr>
        <p:txBody>
          <a:bodyPr wrap="square" rtlCol="0">
            <a:spAutoFit/>
          </a:bodyPr>
          <a:lstStyle/>
          <a:p>
            <a:r>
              <a:rPr lang="en-US" sz="500" b="1" dirty="0">
                <a:latin typeface="Times New Roman"/>
                <a:ea typeface="Times New Roman"/>
                <a:cs typeface="Times New Roman"/>
              </a:rPr>
              <a:t>Rule 506.   Exemption for limited offers and sales without regard to dollar amount of offering</a:t>
            </a:r>
            <a:r>
              <a:rPr lang="en-US" sz="500" b="1" dirty="0" smtClean="0">
                <a:latin typeface="Times New Roman"/>
                <a:ea typeface="Times New Roman"/>
                <a:cs typeface="Times New Roman"/>
              </a:rPr>
              <a:t>.</a:t>
            </a:r>
          </a:p>
          <a:p>
            <a:endParaRPr lang="en-US" sz="500" dirty="0">
              <a:latin typeface="Calisto MT"/>
              <a:ea typeface="Calibri"/>
              <a:cs typeface="Times New Roman"/>
            </a:endParaRPr>
          </a:p>
          <a:p>
            <a:r>
              <a:rPr lang="en-US" sz="500" dirty="0">
                <a:latin typeface="Times New Roman"/>
                <a:ea typeface="Times New Roman"/>
                <a:cs typeface="Times New Roman"/>
              </a:rPr>
              <a:t> </a:t>
            </a:r>
            <a:r>
              <a:rPr lang="en-US" sz="500" dirty="0" smtClean="0">
                <a:latin typeface="Times New Roman"/>
                <a:ea typeface="Times New Roman"/>
                <a:cs typeface="Times New Roman"/>
              </a:rPr>
              <a:t>(</a:t>
            </a:r>
            <a:r>
              <a:rPr lang="en-US" sz="500" dirty="0">
                <a:latin typeface="Times New Roman"/>
                <a:ea typeface="Times New Roman"/>
                <a:cs typeface="Times New Roman"/>
              </a:rPr>
              <a:t>a) </a:t>
            </a:r>
            <a:r>
              <a:rPr lang="en-US" sz="500" i="1" dirty="0">
                <a:latin typeface="Times New Roman"/>
                <a:ea typeface="Times New Roman"/>
                <a:cs typeface="Times New Roman"/>
              </a:rPr>
              <a:t>Exemption.</a:t>
            </a:r>
            <a:r>
              <a:rPr lang="en-US" sz="500" dirty="0">
                <a:latin typeface="Times New Roman"/>
                <a:ea typeface="Times New Roman"/>
                <a:cs typeface="Times New Roman"/>
              </a:rPr>
              <a:t> Offers and sales of securities by an issuer that satisfy the conditions in paragraph (b) or (c) of this section shall be deemed to be transactions not involving any public offering within the meaning of section 4(a)(2) of the Act.</a:t>
            </a:r>
            <a:endParaRPr lang="en-US" sz="500" dirty="0">
              <a:latin typeface="Calisto MT"/>
              <a:ea typeface="Calibri"/>
              <a:cs typeface="Times New Roman"/>
            </a:endParaRPr>
          </a:p>
          <a:p>
            <a:r>
              <a:rPr lang="en-US" sz="500" dirty="0">
                <a:latin typeface="Times New Roman"/>
                <a:ea typeface="Times New Roman"/>
                <a:cs typeface="Times New Roman"/>
              </a:rPr>
              <a:t>(b) </a:t>
            </a:r>
            <a:r>
              <a:rPr lang="en-US" sz="500" i="1" dirty="0">
                <a:latin typeface="Times New Roman"/>
                <a:ea typeface="Times New Roman"/>
                <a:cs typeface="Times New Roman"/>
              </a:rPr>
              <a:t>Conditions to be met in offerings subject to limitation on manner of offering</a:t>
            </a:r>
            <a:r>
              <a:rPr lang="en-US" sz="500" dirty="0">
                <a:latin typeface="Times New Roman"/>
                <a:ea typeface="Times New Roman"/>
                <a:cs typeface="Times New Roman"/>
              </a:rPr>
              <a:t>—</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(1) </a:t>
            </a:r>
            <a:r>
              <a:rPr lang="en-US" sz="500" i="1" dirty="0">
                <a:latin typeface="Times New Roman"/>
                <a:ea typeface="Times New Roman"/>
                <a:cs typeface="Times New Roman"/>
              </a:rPr>
              <a:t>General conditions.</a:t>
            </a:r>
            <a:r>
              <a:rPr lang="en-US" sz="500" dirty="0">
                <a:latin typeface="Times New Roman"/>
                <a:ea typeface="Times New Roman"/>
                <a:cs typeface="Times New Roman"/>
              </a:rPr>
              <a:t> To qualify for an exemption under this section, offers and sales must satisfy all the terms and conditions of §§230.501 and 230.502.</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(2) </a:t>
            </a:r>
            <a:r>
              <a:rPr lang="en-US" sz="500" i="1" dirty="0">
                <a:latin typeface="Times New Roman"/>
                <a:ea typeface="Times New Roman"/>
                <a:cs typeface="Times New Roman"/>
              </a:rPr>
              <a:t>Specific conditions</a:t>
            </a:r>
            <a:r>
              <a:rPr lang="en-US" sz="500" dirty="0">
                <a:latin typeface="Times New Roman"/>
                <a:ea typeface="Times New Roman"/>
                <a:cs typeface="Times New Roman"/>
              </a:rPr>
              <a:t>—</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a:t>
            </a:r>
            <a:r>
              <a:rPr lang="en-US" sz="500" i="1" dirty="0">
                <a:latin typeface="Times New Roman"/>
                <a:ea typeface="Times New Roman"/>
                <a:cs typeface="Times New Roman"/>
              </a:rPr>
              <a:t>Limitation on number of purchasers.</a:t>
            </a:r>
            <a:r>
              <a:rPr lang="en-US" sz="500" dirty="0">
                <a:latin typeface="Times New Roman"/>
                <a:ea typeface="Times New Roman"/>
                <a:cs typeface="Times New Roman"/>
              </a:rPr>
              <a:t> There are no more than or the issuer reasonably believes that there are no more than 35 purchasers of securities from the issuer in any offering under this section.</a:t>
            </a:r>
            <a:endParaRPr lang="en-US" sz="500" dirty="0">
              <a:latin typeface="Calisto MT"/>
              <a:ea typeface="Calibri"/>
              <a:cs typeface="Times New Roman"/>
            </a:endParaRPr>
          </a:p>
          <a:p>
            <a:r>
              <a:rPr lang="en-US" sz="500" cap="small" dirty="0">
                <a:latin typeface="Times New Roman"/>
                <a:ea typeface="Times New Roman"/>
                <a:cs typeface="Times New Roman"/>
              </a:rPr>
              <a:t>Note to paragraph (</a:t>
            </a:r>
            <a:r>
              <a:rPr lang="en-US" sz="500" dirty="0">
                <a:latin typeface="Times New Roman"/>
                <a:ea typeface="Times New Roman"/>
                <a:cs typeface="Times New Roman"/>
              </a:rPr>
              <a:t>b</a:t>
            </a:r>
            <a:r>
              <a:rPr lang="en-US" sz="500" cap="small" dirty="0">
                <a:latin typeface="Times New Roman"/>
                <a:ea typeface="Times New Roman"/>
                <a:cs typeface="Times New Roman"/>
              </a:rPr>
              <a:t>)(2)(</a:t>
            </a:r>
            <a:r>
              <a:rPr lang="en-US" sz="500" dirty="0">
                <a:latin typeface="Times New Roman"/>
                <a:ea typeface="Times New Roman"/>
                <a:cs typeface="Times New Roman"/>
              </a:rPr>
              <a:t>i</a:t>
            </a:r>
            <a:r>
              <a:rPr lang="en-US" sz="500" cap="small" dirty="0">
                <a:latin typeface="Times New Roman"/>
                <a:ea typeface="Times New Roman"/>
                <a:cs typeface="Times New Roman"/>
              </a:rPr>
              <a:t>):</a:t>
            </a:r>
            <a:r>
              <a:rPr lang="en-US" sz="500" dirty="0">
                <a:latin typeface="Times New Roman"/>
                <a:ea typeface="Times New Roman"/>
                <a:cs typeface="Times New Roman"/>
              </a:rPr>
              <a:t> See §230.501(e) for the calculation of the number of purchasers and §230.502(a) for what may or may not constitute an offering under paragraph (b) of this section.</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a:t>
            </a:r>
            <a:r>
              <a:rPr lang="en-US" sz="500" i="1" dirty="0">
                <a:latin typeface="Times New Roman"/>
                <a:ea typeface="Times New Roman"/>
                <a:cs typeface="Times New Roman"/>
              </a:rPr>
              <a:t>Nature of purchasers.</a:t>
            </a:r>
            <a:r>
              <a:rPr lang="en-US" sz="500" dirty="0">
                <a:latin typeface="Times New Roman"/>
                <a:ea typeface="Times New Roman"/>
                <a:cs typeface="Times New Roman"/>
              </a:rPr>
              <a:t> Each purchaser who is not an accredited investor either alone or with his purchaser representative(s) has such knowledge and experience in financial and business matters that he is capable of evaluating the merits and risks of the prospective investment, or the issuer reasonably believes immediately prior to making any sale that such purchaser comes within this description.</a:t>
            </a:r>
            <a:endParaRPr lang="en-US" sz="500" dirty="0">
              <a:latin typeface="Calisto MT"/>
              <a:ea typeface="Calibri"/>
              <a:cs typeface="Times New Roman"/>
            </a:endParaRPr>
          </a:p>
          <a:p>
            <a:r>
              <a:rPr lang="en-US" sz="500" dirty="0">
                <a:latin typeface="Times New Roman"/>
                <a:ea typeface="Times New Roman"/>
                <a:cs typeface="Times New Roman"/>
              </a:rPr>
              <a:t>(c) </a:t>
            </a:r>
            <a:r>
              <a:rPr lang="en-US" sz="500" i="1" dirty="0">
                <a:latin typeface="Times New Roman"/>
                <a:ea typeface="Times New Roman"/>
                <a:cs typeface="Times New Roman"/>
              </a:rPr>
              <a:t>Conditions to be met in offerings not subject to limitation on manner of offering</a:t>
            </a:r>
            <a:r>
              <a:rPr lang="en-US" sz="500" dirty="0">
                <a:latin typeface="Times New Roman"/>
                <a:ea typeface="Times New Roman"/>
                <a:cs typeface="Times New Roman"/>
              </a:rPr>
              <a:t>—</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(1) </a:t>
            </a:r>
            <a:r>
              <a:rPr lang="en-US" sz="500" i="1" dirty="0">
                <a:latin typeface="Times New Roman"/>
                <a:ea typeface="Times New Roman"/>
                <a:cs typeface="Times New Roman"/>
              </a:rPr>
              <a:t>General conditions.</a:t>
            </a:r>
            <a:r>
              <a:rPr lang="en-US" sz="500" dirty="0">
                <a:latin typeface="Times New Roman"/>
                <a:ea typeface="Times New Roman"/>
                <a:cs typeface="Times New Roman"/>
              </a:rPr>
              <a:t> To qualify for exemption under this section, sales must satisfy all the terms and conditions of §§230.501 and 230.502(a) and (d).</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(2) </a:t>
            </a:r>
            <a:r>
              <a:rPr lang="en-US" sz="500" i="1" dirty="0">
                <a:latin typeface="Times New Roman"/>
                <a:ea typeface="Times New Roman"/>
                <a:cs typeface="Times New Roman"/>
              </a:rPr>
              <a:t>Specific conditions</a:t>
            </a:r>
            <a:r>
              <a:rPr lang="en-US" sz="500" dirty="0">
                <a:latin typeface="Times New Roman"/>
                <a:ea typeface="Times New Roman"/>
                <a:cs typeface="Times New Roman"/>
              </a:rPr>
              <a:t>—</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a:t>
            </a:r>
            <a:r>
              <a:rPr lang="en-US" sz="500" i="1" dirty="0">
                <a:latin typeface="Times New Roman"/>
                <a:ea typeface="Times New Roman"/>
                <a:cs typeface="Times New Roman"/>
              </a:rPr>
              <a:t>Nature of purchasers.</a:t>
            </a:r>
            <a:r>
              <a:rPr lang="en-US" sz="500" dirty="0">
                <a:latin typeface="Times New Roman"/>
                <a:ea typeface="Times New Roman"/>
                <a:cs typeface="Times New Roman"/>
              </a:rPr>
              <a:t> All purchasers of securities sold in any offering under paragraph (c) of this section are accredited investors.</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a:t>
            </a:r>
            <a:r>
              <a:rPr lang="en-US" sz="500" i="1" dirty="0">
                <a:latin typeface="Times New Roman"/>
                <a:ea typeface="Times New Roman"/>
                <a:cs typeface="Times New Roman"/>
              </a:rPr>
              <a:t>Verification of accredited investor status.</a:t>
            </a:r>
            <a:r>
              <a:rPr lang="en-US" sz="500" dirty="0">
                <a:latin typeface="Times New Roman"/>
                <a:ea typeface="Times New Roman"/>
                <a:cs typeface="Times New Roman"/>
              </a:rPr>
              <a:t> The issuer shall take reasonable steps to verify that purchasers of securities sold in any offering under paragraph (c) of this section are accredited investors. The issuer shall be deemed to take reasonable steps to verify if the issuer uses, at its option, one of the following non-exclusive and non-mandatory methods of verifying that a natural person who purchases securities in such offering is an accredited investor; provided, however, that the issuer does not have knowledge that such person is not an accredited investor: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In regard to whether the purchaser is an accredited investor on the basis of income, reviewing any Internal Revenue Service form that reports the purchaser's income for the two most recent years (including, but not limited to, Form W-2, Form 1099, Schedule K-1 to Form 1065, and Form 1040) and obtaining a written representation from the purchaser that he or she has a reasonable expectation of reaching the income level necessary to qualify as an accredited investor during the current year;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In regard to whether the purchaser is an accredited investor on the basis of net worth, reviewing one or more of the following types of documentation dated within the prior three months and obtaining a written representation from the purchaser that all liabilities necessary to make a determination of net worth have been disclosed:</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1</a:t>
            </a:r>
            <a:r>
              <a:rPr lang="en-US" sz="500" dirty="0">
                <a:latin typeface="Times New Roman"/>
                <a:ea typeface="Times New Roman"/>
                <a:cs typeface="Times New Roman"/>
              </a:rPr>
              <a:t>) With respect to assets: Bank statements, brokerage statements and other statements of securities holdings, certificates of deposit, tax assessments, and appraisal reports issued by independent third parties; and</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2</a:t>
            </a:r>
            <a:r>
              <a:rPr lang="en-US" sz="500" dirty="0">
                <a:latin typeface="Times New Roman"/>
                <a:ea typeface="Times New Roman"/>
                <a:cs typeface="Times New Roman"/>
              </a:rPr>
              <a:t>) With respect to liabilities: A consumer report from at least one of the nationwide consumer reporting agencies;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(C) Obtaining a written confirmation from one of the following persons or entities that such person or entity has taken reasonable steps to verify that the purchaser is an accredited investor within the prior three months and has determined that such purchaser is an accredited investor: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1</a:t>
            </a:r>
            <a:r>
              <a:rPr lang="en-US" sz="500" dirty="0">
                <a:latin typeface="Times New Roman"/>
                <a:ea typeface="Times New Roman"/>
                <a:cs typeface="Times New Roman"/>
              </a:rPr>
              <a:t>) A registered broker-dealer;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2</a:t>
            </a:r>
            <a:r>
              <a:rPr lang="en-US" sz="500" dirty="0">
                <a:latin typeface="Times New Roman"/>
                <a:ea typeface="Times New Roman"/>
                <a:cs typeface="Times New Roman"/>
              </a:rPr>
              <a:t>) An investment adviser registered with the Securities and Exchange Commission;</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3</a:t>
            </a:r>
            <a:r>
              <a:rPr lang="en-US" sz="500" dirty="0">
                <a:latin typeface="Times New Roman"/>
                <a:ea typeface="Times New Roman"/>
                <a:cs typeface="Times New Roman"/>
              </a:rPr>
              <a:t>) A licensed attorney who is in good standing under the laws of the jurisdictions in which he or she is admitted to practice law; or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4</a:t>
            </a:r>
            <a:r>
              <a:rPr lang="en-US" sz="500" dirty="0">
                <a:latin typeface="Times New Roman"/>
                <a:ea typeface="Times New Roman"/>
                <a:cs typeface="Times New Roman"/>
              </a:rPr>
              <a:t>) A certified public accountant who is duly registered and in good standing under the laws of the place of his or her residence or principal office.</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(D) In regard to any person who purchased securities in an issuer's Rule 506(b) offering as an accredited investor prior to September 23, 2013 and continues to hold such securities, for the same issuer's Rule 506(c) offering, obtaining a certification by such person at the time of sale that he or she qualifies as an accredited investor.</a:t>
            </a:r>
            <a:endParaRPr lang="en-US" sz="500" dirty="0">
              <a:latin typeface="Calisto MT"/>
              <a:ea typeface="Calibri"/>
              <a:cs typeface="Times New Roman"/>
            </a:endParaRPr>
          </a:p>
          <a:p>
            <a:r>
              <a:rPr lang="en-US" sz="500" i="1" dirty="0">
                <a:latin typeface="Times New Roman"/>
                <a:ea typeface="Times New Roman"/>
                <a:cs typeface="Times New Roman"/>
              </a:rPr>
              <a:t>Instructions to paragraph (c)(2)(ii)(A) through (D) of this section:</a:t>
            </a:r>
            <a:endParaRPr lang="en-US" sz="500" dirty="0">
              <a:latin typeface="Calisto MT"/>
              <a:ea typeface="Calibri"/>
              <a:cs typeface="Times New Roman"/>
            </a:endParaRPr>
          </a:p>
          <a:p>
            <a:r>
              <a:rPr lang="en-US" sz="500" dirty="0">
                <a:latin typeface="Times New Roman"/>
                <a:ea typeface="Times New Roman"/>
                <a:cs typeface="Times New Roman"/>
              </a:rPr>
              <a:t>1. The issuer is not required to use any of these methods in verifying the accredited investor status of natural persons who are purchasers. These methods are examples of the types of non-exclusive and non-mandatory methods that satisfy the verification requirement in §230.506(c)(2)(ii).</a:t>
            </a:r>
            <a:endParaRPr lang="en-US" sz="500" dirty="0">
              <a:latin typeface="Calisto MT"/>
              <a:ea typeface="Calibri"/>
              <a:cs typeface="Times New Roman"/>
            </a:endParaRPr>
          </a:p>
          <a:p>
            <a:r>
              <a:rPr lang="en-US" sz="500" dirty="0">
                <a:latin typeface="Times New Roman"/>
                <a:ea typeface="Times New Roman"/>
                <a:cs typeface="Times New Roman"/>
              </a:rPr>
              <a:t>2. In the case of a person who qualifies as an accredited investor based on joint income with that person's spouse, the issuer would be deemed to satisfy the verification requirement in §230.506(c)(2)(ii)(A) by reviewing copies of Internal Revenue Service forms that report income for the two most recent years in regard to, and obtaining written representations from, both the person and the spouse.</a:t>
            </a:r>
            <a:endParaRPr lang="en-US" sz="500" dirty="0">
              <a:latin typeface="Calisto MT"/>
              <a:ea typeface="Calibri"/>
              <a:cs typeface="Times New Roman"/>
            </a:endParaRPr>
          </a:p>
          <a:p>
            <a:r>
              <a:rPr lang="en-US" sz="500" dirty="0">
                <a:latin typeface="Times New Roman"/>
                <a:ea typeface="Times New Roman"/>
                <a:cs typeface="Times New Roman"/>
              </a:rPr>
              <a:t>3. In the case of a person who qualifies as an accredited investor based on joint net worth with that person's spouse, the issuer would be deemed to satisfy the verification requirement in §230.506(c)(2)(ii)(B) by reviewing such documentation in regard to, and obtaining written representations from, both the person and the spouse.</a:t>
            </a:r>
            <a:endParaRPr lang="en-US" sz="500" dirty="0">
              <a:latin typeface="Calisto MT"/>
              <a:ea typeface="Calibri"/>
              <a:cs typeface="Times New Roman"/>
            </a:endParaRPr>
          </a:p>
          <a:p>
            <a:r>
              <a:rPr lang="en-US" sz="500" dirty="0">
                <a:latin typeface="Times New Roman"/>
                <a:ea typeface="Times New Roman"/>
                <a:cs typeface="Times New Roman"/>
              </a:rPr>
              <a:t>(d) “</a:t>
            </a:r>
            <a:r>
              <a:rPr lang="en-US" sz="500" i="1" dirty="0">
                <a:latin typeface="Times New Roman"/>
                <a:ea typeface="Times New Roman"/>
                <a:cs typeface="Times New Roman"/>
              </a:rPr>
              <a:t>Bad Actor” disqualification.</a:t>
            </a:r>
            <a:r>
              <a:rPr lang="en-US" sz="500" dirty="0">
                <a:latin typeface="Times New Roman"/>
                <a:ea typeface="Times New Roman"/>
                <a:cs typeface="Times New Roman"/>
              </a:rPr>
              <a:t> </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(1) No exemption under this section shall be available for a sale of securities if the issuer; any predecessor of the issuer; any affiliated issuer; any director, executive officer, other officer participating in the offering, general partner or managing member of the issuer; any beneficial owner of 20% or more of the issuer's outstanding voting equity securities, calculated on the basis of voting power; any promoter connected with the issuer in any capacity at the time of such sale; any investment manager of an issuer that is a pooled investment fund; any person that has been or will be paid (directly or indirectly) remuneration for solicitation of purchasers in connection with such sale of securities; any general partner or managing member of any such investment manager or solicitor; or any director, executive officer or other officer participating in the offering of any such investment manager or solicitor or general partner or managing member of such investment manager or solicitor:</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Has been convicted, within ten years before such sale (or five years, in the case of issuers, their predecessors and affiliated issuers), of any felony or misdemeanor: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In connection with the purchase or sale of any security;</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Involving the making of any false filing with the Commission;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(C) Arising out of the conduct of the business of an underwriter, broker, dealer, municipal securities dealer, investment adviser or paid solicitor of purchasers of securities;</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Is subject to any order, judgment or decree of any court of competent jurisdiction, entered within five years before such sale, that, at the time of such sale, restrains or enjoins such person from engaging or continuing to engage in any conduct or practice:</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In connection with the purchase or sale of any security;</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Involving the making of any false filing with the Commission;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(C) Arising out of the conduct of the business of an underwriter, broker, dealer, municipal securities dealer, investment adviser or paid solicitor of purchasers of securities;</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(iii) Is subject to a final order of a state securities commission (or an agency or officer of a state performing like functions); a state authority that supervises or examines banks, savings associations, or credit unions; a state insurance commission (or an agency or officer of a state performing like functions); an appropriate federal banking agency; the U.S. Commodity Futures Trading Commission; or the National Credit Union Administration that:</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At the time of such sale, bars the person from:</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1</a:t>
            </a:r>
            <a:r>
              <a:rPr lang="en-US" sz="500" dirty="0">
                <a:latin typeface="Times New Roman"/>
                <a:ea typeface="Times New Roman"/>
                <a:cs typeface="Times New Roman"/>
              </a:rPr>
              <a:t>) Association with an entity regulated by such commission, authority, agency, or officer;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2</a:t>
            </a:r>
            <a:r>
              <a:rPr lang="en-US" sz="500" dirty="0">
                <a:latin typeface="Times New Roman"/>
                <a:ea typeface="Times New Roman"/>
                <a:cs typeface="Times New Roman"/>
              </a:rPr>
              <a:t>) Engaging in the business of securities, insurance or banking; or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3</a:t>
            </a:r>
            <a:r>
              <a:rPr lang="en-US" sz="500" dirty="0">
                <a:latin typeface="Times New Roman"/>
                <a:ea typeface="Times New Roman"/>
                <a:cs typeface="Times New Roman"/>
              </a:rPr>
              <a:t>) Engaging in savings association or credit union activities;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Constitutes a final order based on a violation of any law or regulation that prohibits fraudulent, manipulative, or deceptive conduct entered within ten years before such sale;</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(iv) Is subject to an order of the Commission entered pursuant to section 15(b) or 15B(c) of the Securities Exchange Act of 1934 (15 U.S.C. 78</a:t>
            </a:r>
            <a:r>
              <a:rPr lang="en-US" sz="500" i="1" dirty="0">
                <a:latin typeface="Times New Roman"/>
                <a:ea typeface="Times New Roman"/>
                <a:cs typeface="Times New Roman"/>
              </a:rPr>
              <a:t>o</a:t>
            </a:r>
            <a:r>
              <a:rPr lang="en-US" sz="500" dirty="0">
                <a:latin typeface="Times New Roman"/>
                <a:ea typeface="Times New Roman"/>
                <a:cs typeface="Times New Roman"/>
              </a:rPr>
              <a:t>(b) or 78</a:t>
            </a:r>
            <a:r>
              <a:rPr lang="en-US" sz="500" i="1" dirty="0">
                <a:latin typeface="Times New Roman"/>
                <a:ea typeface="Times New Roman"/>
                <a:cs typeface="Times New Roman"/>
              </a:rPr>
              <a:t>o</a:t>
            </a:r>
            <a:r>
              <a:rPr lang="en-US" sz="500" dirty="0">
                <a:latin typeface="Times New Roman"/>
                <a:ea typeface="Times New Roman"/>
                <a:cs typeface="Times New Roman"/>
              </a:rPr>
              <a:t>-4(c)) or section 203(e) or (f) of the Investment Advisers Act of 1940 (15 U.S.C. 80b-3(e) or (f)) that, at the time of such sale:</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Suspends or revokes such person's registration as a broker, dealer, municipal securities dealer or investment adviser;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Places limitations on the activities, functions or operations of such person;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(C) Bars such person from being associated with any entity or from participating in the offering of any penny stock;</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(v) Is subject to any order of the Commission entered within five years before such sale that, at the time of such sale, orders the person to cease and desist from committing or causing a violation or future violation of:</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Any scienter-based anti-fraud provision of the federal securities laws, including without limitation section 17(a)(1) of the Securities Act of 1933 (15 U.S.C. 77q(a)(1)), section 10(b) of the Securities Exchange Act of 1934 (15 U.S.C. 78j(b)) and 17 CFR 240.10b-5, section 15(c)(1) of the Securities Exchange Act of 1934 (15 U.S.C. 78</a:t>
            </a:r>
            <a:r>
              <a:rPr lang="en-US" sz="500" i="1" dirty="0">
                <a:latin typeface="Times New Roman"/>
                <a:ea typeface="Times New Roman"/>
                <a:cs typeface="Times New Roman"/>
              </a:rPr>
              <a:t>o</a:t>
            </a:r>
            <a:r>
              <a:rPr lang="en-US" sz="500" dirty="0">
                <a:latin typeface="Times New Roman"/>
                <a:ea typeface="Times New Roman"/>
                <a:cs typeface="Times New Roman"/>
              </a:rPr>
              <a:t>(c)(1)) and section 206(1) of the Investment Advisers Act of 1940 (15 U.S.C. 80b-6(1)), or any other rule or regulation thereunder;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Section 5 of the Securities Act of 1933 (15 U.S.C. 77e).</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(vi) Is suspended or expelled from membership in, or suspended or barred from association with a member of, a registered national securities exchange or a registered national or affiliated securities association for any act or omission to act constituting conduct inconsistent with just and equitable principles of trade;</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(vii) Has filed (as a registrant or issuer), or was or was named as an underwriter in, any registration statement or Regulation A offering statement filed with the Commission that, within five years before such sale, was the subject of a refusal order, stop order, or order suspending the Regulation A exemption, or is, at the time of such sale, the subject of an investigation or proceeding to determine whether a stop order or suspension order should be issued; or</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(viii) Is subject to a United States Postal Service false representation order entered within five years before such sale, or is, at the time of such sale, subject to a temporary restraining order or preliminary injunction with respect to conduct alleged by the United States Postal Service to constitute a scheme or device for obtaining money or property through the mail by means of false representations.</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(2) Paragraph (d)(1) of this section shall not apply:</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With respect to any conviction, order, judgment, decree, suspension, expulsion or bar that occurred or was issued before September 23, 2013;</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Upon a showing of good cause and without prejudice to any other action by the Commission, if the Commission determines that it is not necessary under the circumstances that an exemption be denied;</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(iii) If, before the relevant sale, the court or regulatory authority that entered the relevant order, judgment or decree advises in writing (whether contained in the relevant judgment, order or decree or separately to the Commission or its staff) that disqualification under paragraph (d)(1) of this section should not arise as a consequence of such order, judgment or decree; or</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(iv) If the issuer establishes that it did not know and, in the exercise of reasonable care, could not have known that a disqualification existed under paragraph (d)(1) of this section.</a:t>
            </a:r>
            <a:endParaRPr lang="en-US" sz="500" dirty="0">
              <a:latin typeface="Calisto MT"/>
              <a:ea typeface="Calibri"/>
              <a:cs typeface="Times New Roman"/>
            </a:endParaRPr>
          </a:p>
          <a:p>
            <a:r>
              <a:rPr lang="en-US" sz="500" i="1" dirty="0">
                <a:latin typeface="Times New Roman"/>
                <a:ea typeface="Times New Roman"/>
                <a:cs typeface="Times New Roman"/>
              </a:rPr>
              <a:t>Instruction to paragraph (d)(2)(iv).</a:t>
            </a:r>
            <a:r>
              <a:rPr lang="en-US" sz="500" dirty="0">
                <a:latin typeface="Times New Roman"/>
                <a:ea typeface="Times New Roman"/>
                <a:cs typeface="Times New Roman"/>
              </a:rPr>
              <a:t> An issuer will not be able to establish that it has exercised reasonable care unless it has made, in light of the circumstances, factual inquiry into whether any disqualifications exist. The nature and scope of the factual inquiry will vary based on the facts and circumstances concerning, among other things, the issuer and the other offering participants.</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(3) For purposes of paragraph (d)(1) of this section, events relating to any affiliated issuer that occurred before the affiliation arose will be not considered disqualifying if the affiliated entity is not:</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In control of the issuer; or</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Under common control with the issuer by a third party that was in control of the affiliated entity at the time of such events.</a:t>
            </a:r>
            <a:endParaRPr lang="en-US" sz="500" dirty="0">
              <a:latin typeface="Calisto MT"/>
              <a:ea typeface="Calibri"/>
              <a:cs typeface="Times New Roman"/>
            </a:endParaRPr>
          </a:p>
          <a:p>
            <a:r>
              <a:rPr lang="en-US" sz="500" dirty="0">
                <a:latin typeface="Times New Roman"/>
                <a:ea typeface="Times New Roman"/>
                <a:cs typeface="Times New Roman"/>
              </a:rPr>
              <a:t>(e) </a:t>
            </a:r>
            <a:r>
              <a:rPr lang="en-US" sz="500" i="1" dirty="0">
                <a:latin typeface="Times New Roman"/>
                <a:ea typeface="Times New Roman"/>
                <a:cs typeface="Times New Roman"/>
              </a:rPr>
              <a:t>Disclosure of prior “bad actor” events.</a:t>
            </a:r>
            <a:r>
              <a:rPr lang="en-US" sz="500" dirty="0">
                <a:latin typeface="Times New Roman"/>
                <a:ea typeface="Times New Roman"/>
                <a:cs typeface="Times New Roman"/>
              </a:rPr>
              <a:t> The issuer shall furnish to each purchaser, a reasonable time prior to sale, a description in writing of any matters that would have triggered disqualification under paragraph (d)(1) of this section but occurred before September 23, 2013. The failure to furnish such information timely shall not prevent an issuer from relying on this section if the issuer establishes that it did not know and, in the exercise of reasonable care, could not have known of the existence of the undisclosed matter or matters.</a:t>
            </a:r>
            <a:endParaRPr lang="en-US" sz="500" dirty="0">
              <a:latin typeface="Calisto MT"/>
              <a:ea typeface="Calibri"/>
              <a:cs typeface="Times New Roman"/>
            </a:endParaRPr>
          </a:p>
          <a:p>
            <a:r>
              <a:rPr lang="en-US" sz="500" i="1" dirty="0">
                <a:latin typeface="Times New Roman"/>
                <a:ea typeface="Times New Roman"/>
                <a:cs typeface="Times New Roman"/>
              </a:rPr>
              <a:t>Instruction to paragraph (e).</a:t>
            </a:r>
            <a:r>
              <a:rPr lang="en-US" sz="500" dirty="0">
                <a:latin typeface="Times New Roman"/>
                <a:ea typeface="Times New Roman"/>
                <a:cs typeface="Times New Roman"/>
              </a:rPr>
              <a:t> An issuer will not be able to establish that it has exercised reasonable care unless it has made, in light of the circumstances, factual inquiry into whether any disqualifications exist. The nature and scope of the factual inquiry will vary based on the facts and circumstances concerning, among other things, the issuer and the other offering participants.</a:t>
            </a:r>
            <a:endParaRPr lang="en-US" sz="500" dirty="0">
              <a:latin typeface="Calisto MT"/>
              <a:ea typeface="Calibri"/>
              <a:cs typeface="Times New Roman"/>
            </a:endParaRPr>
          </a:p>
          <a:p>
            <a:r>
              <a:rPr lang="en-US" sz="500" dirty="0">
                <a:latin typeface="Calisto MT"/>
                <a:ea typeface="Calibri"/>
                <a:cs typeface="Times New Roman"/>
              </a:rPr>
              <a:t> </a:t>
            </a:r>
            <a:endParaRPr lang="en-US" sz="500" dirty="0">
              <a:effectLst/>
              <a:latin typeface="Calisto MT"/>
              <a:ea typeface="Calibri"/>
              <a:cs typeface="Times New Roman"/>
            </a:endParaRPr>
          </a:p>
        </p:txBody>
      </p:sp>
    </p:spTree>
    <p:extLst>
      <p:ext uri="{BB962C8B-B14F-4D97-AF65-F5344CB8AC3E}">
        <p14:creationId xmlns:p14="http://schemas.microsoft.com/office/powerpoint/2010/main" val="266974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443841"/>
            <a:ext cx="7848600" cy="3970318"/>
          </a:xfrm>
          <a:prstGeom prst="rect">
            <a:avLst/>
          </a:prstGeom>
          <a:noFill/>
        </p:spPr>
        <p:txBody>
          <a:bodyPr wrap="square" rtlCol="0">
            <a:spAutoFit/>
          </a:bodyPr>
          <a:lstStyle/>
          <a:p>
            <a:r>
              <a:rPr lang="en-US" sz="2800" dirty="0"/>
              <a:t>(b) Conditions to be met in offerings subject to limitation on manner of offering—</a:t>
            </a:r>
          </a:p>
          <a:p>
            <a:r>
              <a:rPr lang="en-US" sz="2800" dirty="0" smtClean="0"/>
              <a:t>* * *</a:t>
            </a:r>
          </a:p>
          <a:p>
            <a:r>
              <a:rPr lang="en-US" sz="2800" dirty="0" smtClean="0"/>
              <a:t>(</a:t>
            </a:r>
            <a:r>
              <a:rPr lang="en-US" sz="2800" dirty="0"/>
              <a:t>2) Specific conditions—</a:t>
            </a:r>
          </a:p>
          <a:p>
            <a:pPr lvl="1"/>
            <a:r>
              <a:rPr lang="en-US" sz="2800" dirty="0"/>
              <a:t>(i) Limitation on number of purchasers. There are no more than or the issuer reasonably believes that there are no more than 35 purchasers of securities from the issuer in any offering under this section</a:t>
            </a:r>
            <a:r>
              <a:rPr lang="en-US" sz="2800" dirty="0" smtClean="0"/>
              <a:t>.</a:t>
            </a:r>
            <a:endParaRPr lang="en-US" sz="2800" dirty="0"/>
          </a:p>
        </p:txBody>
      </p:sp>
    </p:spTree>
    <p:extLst>
      <p:ext uri="{BB962C8B-B14F-4D97-AF65-F5344CB8AC3E}">
        <p14:creationId xmlns:p14="http://schemas.microsoft.com/office/powerpoint/2010/main" val="35011110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443841"/>
            <a:ext cx="7848600" cy="3970318"/>
          </a:xfrm>
          <a:prstGeom prst="rect">
            <a:avLst/>
          </a:prstGeom>
          <a:noFill/>
        </p:spPr>
        <p:txBody>
          <a:bodyPr wrap="square" rtlCol="0">
            <a:spAutoFit/>
          </a:bodyPr>
          <a:lstStyle/>
          <a:p>
            <a:r>
              <a:rPr lang="en-US" sz="2800" dirty="0"/>
              <a:t>(b) Conditions to be met in offerings subject to limitation on manner of offering—</a:t>
            </a:r>
          </a:p>
          <a:p>
            <a:r>
              <a:rPr lang="en-US" sz="2800" dirty="0" smtClean="0"/>
              <a:t>* * *</a:t>
            </a:r>
          </a:p>
          <a:p>
            <a:r>
              <a:rPr lang="en-US" sz="2800" dirty="0" smtClean="0"/>
              <a:t>(</a:t>
            </a:r>
            <a:r>
              <a:rPr lang="en-US" sz="2800" dirty="0"/>
              <a:t>2) Specific conditions—</a:t>
            </a:r>
          </a:p>
          <a:p>
            <a:pPr lvl="1"/>
            <a:r>
              <a:rPr lang="en-US" sz="2800" dirty="0"/>
              <a:t>(i) Limitation on number of purchasers. There are </a:t>
            </a:r>
            <a:r>
              <a:rPr lang="en-US" sz="2800" b="1" dirty="0">
                <a:solidFill>
                  <a:srgbClr val="1E03BD"/>
                </a:solidFill>
              </a:rPr>
              <a:t>no more than </a:t>
            </a:r>
            <a:r>
              <a:rPr lang="en-US" sz="2800" dirty="0"/>
              <a:t>or the issuer reasonably believes that there are no more than </a:t>
            </a:r>
            <a:r>
              <a:rPr lang="en-US" sz="2800" b="1" dirty="0">
                <a:solidFill>
                  <a:srgbClr val="1E03BD"/>
                </a:solidFill>
              </a:rPr>
              <a:t>35 purchasers </a:t>
            </a:r>
            <a:r>
              <a:rPr lang="en-US" sz="2800" dirty="0"/>
              <a:t>of securities from the issuer in any offering under this section</a:t>
            </a:r>
            <a:r>
              <a:rPr lang="en-US" sz="2800" dirty="0" smtClean="0"/>
              <a:t>.</a:t>
            </a:r>
            <a:endParaRPr lang="en-US" sz="2800" dirty="0"/>
          </a:p>
        </p:txBody>
      </p:sp>
    </p:spTree>
    <p:extLst>
      <p:ext uri="{BB962C8B-B14F-4D97-AF65-F5344CB8AC3E}">
        <p14:creationId xmlns:p14="http://schemas.microsoft.com/office/powerpoint/2010/main" val="2621300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443841"/>
            <a:ext cx="7848600" cy="3970318"/>
          </a:xfrm>
          <a:prstGeom prst="rect">
            <a:avLst/>
          </a:prstGeom>
          <a:noFill/>
        </p:spPr>
        <p:txBody>
          <a:bodyPr wrap="square" rtlCol="0">
            <a:spAutoFit/>
          </a:bodyPr>
          <a:lstStyle/>
          <a:p>
            <a:r>
              <a:rPr lang="en-US" sz="2800" dirty="0"/>
              <a:t>(b) Conditions to be met in offerings subject to limitation on manner of offering—</a:t>
            </a:r>
          </a:p>
          <a:p>
            <a:r>
              <a:rPr lang="en-US" sz="2800" dirty="0" smtClean="0"/>
              <a:t>* * *</a:t>
            </a:r>
          </a:p>
          <a:p>
            <a:r>
              <a:rPr lang="en-US" sz="2800" dirty="0" smtClean="0"/>
              <a:t>(</a:t>
            </a:r>
            <a:r>
              <a:rPr lang="en-US" sz="2800" dirty="0"/>
              <a:t>2) Specific conditions—</a:t>
            </a:r>
          </a:p>
          <a:p>
            <a:pPr lvl="1"/>
            <a:r>
              <a:rPr lang="en-US" sz="2800" dirty="0"/>
              <a:t>(i) Limitation on number of purchasers. There are </a:t>
            </a:r>
            <a:r>
              <a:rPr lang="en-US" sz="2800" b="1" dirty="0">
                <a:solidFill>
                  <a:srgbClr val="1E03BD"/>
                </a:solidFill>
              </a:rPr>
              <a:t>no more than </a:t>
            </a:r>
            <a:r>
              <a:rPr lang="en-US" sz="2800" b="1" dirty="0">
                <a:solidFill>
                  <a:srgbClr val="FF0000"/>
                </a:solidFill>
              </a:rPr>
              <a:t>or the issuer reasonably believes that there are no more than </a:t>
            </a:r>
            <a:r>
              <a:rPr lang="en-US" sz="2800" b="1" dirty="0">
                <a:solidFill>
                  <a:srgbClr val="1E03BD"/>
                </a:solidFill>
              </a:rPr>
              <a:t>35 purchasers </a:t>
            </a:r>
            <a:r>
              <a:rPr lang="en-US" sz="2800" dirty="0"/>
              <a:t>of securities from the issuer in any offering under this section</a:t>
            </a:r>
            <a:r>
              <a:rPr lang="en-US" sz="2800" dirty="0" smtClean="0"/>
              <a:t>.</a:t>
            </a:r>
            <a:endParaRPr lang="en-US" sz="2800" dirty="0"/>
          </a:p>
        </p:txBody>
      </p:sp>
    </p:spTree>
    <p:extLst>
      <p:ext uri="{BB962C8B-B14F-4D97-AF65-F5344CB8AC3E}">
        <p14:creationId xmlns:p14="http://schemas.microsoft.com/office/powerpoint/2010/main" val="2721821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443841"/>
            <a:ext cx="7848600" cy="3970318"/>
          </a:xfrm>
          <a:prstGeom prst="rect">
            <a:avLst/>
          </a:prstGeom>
          <a:noFill/>
        </p:spPr>
        <p:txBody>
          <a:bodyPr wrap="square" rtlCol="0">
            <a:spAutoFit/>
          </a:bodyPr>
          <a:lstStyle/>
          <a:p>
            <a:r>
              <a:rPr lang="en-US" sz="2800" dirty="0"/>
              <a:t>(b) Conditions to be met in offerings subject to limitation on manner of offering—</a:t>
            </a:r>
          </a:p>
          <a:p>
            <a:r>
              <a:rPr lang="en-US" sz="2800" dirty="0" smtClean="0"/>
              <a:t>* * *</a:t>
            </a:r>
          </a:p>
          <a:p>
            <a:r>
              <a:rPr lang="en-US" sz="2800" dirty="0" smtClean="0"/>
              <a:t>(</a:t>
            </a:r>
            <a:r>
              <a:rPr lang="en-US" sz="2800" dirty="0"/>
              <a:t>2) Specific conditions—</a:t>
            </a:r>
          </a:p>
          <a:p>
            <a:pPr lvl="1"/>
            <a:r>
              <a:rPr lang="en-US" sz="2800" dirty="0"/>
              <a:t>(i) Limitation on number of purchasers. </a:t>
            </a:r>
            <a:r>
              <a:rPr lang="en-US" sz="2800" b="1" dirty="0">
                <a:solidFill>
                  <a:srgbClr val="1E03BD"/>
                </a:solidFill>
              </a:rPr>
              <a:t>There are no more than </a:t>
            </a:r>
            <a:r>
              <a:rPr lang="en-US" sz="2800" dirty="0"/>
              <a:t>or the issuer reasonably believes that there are no more than </a:t>
            </a:r>
            <a:r>
              <a:rPr lang="en-US" sz="2800" b="1" dirty="0">
                <a:solidFill>
                  <a:srgbClr val="1E03BD"/>
                </a:solidFill>
              </a:rPr>
              <a:t>35 purchasers </a:t>
            </a:r>
            <a:r>
              <a:rPr lang="en-US" sz="2800" dirty="0"/>
              <a:t>of securities from the issuer in any offering under this section</a:t>
            </a:r>
            <a:r>
              <a:rPr lang="en-US" sz="2800" dirty="0" smtClean="0"/>
              <a:t>.</a:t>
            </a:r>
            <a:endParaRPr lang="en-US" sz="2800" dirty="0"/>
          </a:p>
        </p:txBody>
      </p:sp>
    </p:spTree>
    <p:extLst>
      <p:ext uri="{BB962C8B-B14F-4D97-AF65-F5344CB8AC3E}">
        <p14:creationId xmlns:p14="http://schemas.microsoft.com/office/powerpoint/2010/main" val="1545120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300" y="2875002"/>
            <a:ext cx="5105400" cy="1107996"/>
          </a:xfrm>
          <a:prstGeom prst="rect">
            <a:avLst/>
          </a:prstGeom>
          <a:noFill/>
        </p:spPr>
        <p:txBody>
          <a:bodyPr wrap="square" rtlCol="0">
            <a:spAutoFit/>
          </a:bodyPr>
          <a:lstStyle/>
          <a:p>
            <a:pPr algn="ctr"/>
            <a:r>
              <a:rPr lang="en-US" sz="6600" dirty="0" smtClean="0"/>
              <a:t>Power</a:t>
            </a:r>
            <a:r>
              <a:rPr lang="en-US" sz="6600" dirty="0" smtClean="0">
                <a:solidFill>
                  <a:srgbClr val="FF0000"/>
                </a:solidFill>
              </a:rPr>
              <a:t>Point?</a:t>
            </a:r>
            <a:endParaRPr lang="en-US" sz="6600" dirty="0">
              <a:solidFill>
                <a:srgbClr val="FF0000"/>
              </a:solidFill>
            </a:endParaRPr>
          </a:p>
        </p:txBody>
      </p:sp>
    </p:spTree>
    <p:extLst>
      <p:ext uri="{BB962C8B-B14F-4D97-AF65-F5344CB8AC3E}">
        <p14:creationId xmlns:p14="http://schemas.microsoft.com/office/powerpoint/2010/main" val="1303994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443841"/>
            <a:ext cx="7848600" cy="3970318"/>
          </a:xfrm>
          <a:prstGeom prst="rect">
            <a:avLst/>
          </a:prstGeom>
          <a:noFill/>
        </p:spPr>
        <p:txBody>
          <a:bodyPr wrap="square" rtlCol="0">
            <a:spAutoFit/>
          </a:bodyPr>
          <a:lstStyle/>
          <a:p>
            <a:r>
              <a:rPr lang="en-US" sz="2800" dirty="0"/>
              <a:t>(b) Conditions to be met in offerings subject to limitation on manner of offering—</a:t>
            </a:r>
          </a:p>
          <a:p>
            <a:r>
              <a:rPr lang="en-US" sz="2800" dirty="0" smtClean="0"/>
              <a:t>* * *</a:t>
            </a:r>
          </a:p>
          <a:p>
            <a:r>
              <a:rPr lang="en-US" sz="2800" dirty="0" smtClean="0"/>
              <a:t>(</a:t>
            </a:r>
            <a:r>
              <a:rPr lang="en-US" sz="2800" dirty="0"/>
              <a:t>2) Specific conditions—</a:t>
            </a:r>
          </a:p>
          <a:p>
            <a:pPr lvl="1"/>
            <a:r>
              <a:rPr lang="en-US" sz="2800" dirty="0"/>
              <a:t>(i) Limitation on number of purchasers. There are no more than </a:t>
            </a:r>
            <a:r>
              <a:rPr lang="en-US" sz="2800" dirty="0">
                <a:solidFill>
                  <a:srgbClr val="FF0000"/>
                </a:solidFill>
              </a:rPr>
              <a:t>or</a:t>
            </a:r>
            <a:r>
              <a:rPr lang="en-US" sz="2800" dirty="0"/>
              <a:t> </a:t>
            </a:r>
            <a:r>
              <a:rPr lang="en-US" sz="2800" b="1" dirty="0">
                <a:solidFill>
                  <a:srgbClr val="1E03BD"/>
                </a:solidFill>
              </a:rPr>
              <a:t>the issuer reasonably believes that there are no more than 35 purchasers </a:t>
            </a:r>
            <a:r>
              <a:rPr lang="en-US" sz="2800" dirty="0"/>
              <a:t>of securities from the issuer in any offering under this section</a:t>
            </a:r>
            <a:r>
              <a:rPr lang="en-US" sz="2800" dirty="0" smtClean="0"/>
              <a:t>.</a:t>
            </a:r>
            <a:endParaRPr lang="en-US" sz="2800" dirty="0"/>
          </a:p>
        </p:txBody>
      </p:sp>
    </p:spTree>
    <p:extLst>
      <p:ext uri="{BB962C8B-B14F-4D97-AF65-F5344CB8AC3E}">
        <p14:creationId xmlns:p14="http://schemas.microsoft.com/office/powerpoint/2010/main" val="28990742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6555641"/>
          </a:xfrm>
          <a:prstGeom prst="rect">
            <a:avLst/>
          </a:prstGeom>
          <a:noFill/>
        </p:spPr>
        <p:txBody>
          <a:bodyPr wrap="square" rtlCol="0">
            <a:spAutoFit/>
          </a:bodyPr>
          <a:lstStyle/>
          <a:p>
            <a:r>
              <a:rPr lang="en-US" sz="500" b="1" dirty="0">
                <a:latin typeface="Times New Roman"/>
                <a:ea typeface="Times New Roman"/>
                <a:cs typeface="Times New Roman"/>
              </a:rPr>
              <a:t>Rule 506.   Exemption for limited offers and sales without regard to dollar amount of offering</a:t>
            </a:r>
            <a:r>
              <a:rPr lang="en-US" sz="500" b="1" dirty="0" smtClean="0">
                <a:latin typeface="Times New Roman"/>
                <a:ea typeface="Times New Roman"/>
                <a:cs typeface="Times New Roman"/>
              </a:rPr>
              <a:t>.</a:t>
            </a:r>
          </a:p>
          <a:p>
            <a:endParaRPr lang="en-US" sz="500" dirty="0">
              <a:latin typeface="Calisto MT"/>
              <a:ea typeface="Calibri"/>
              <a:cs typeface="Times New Roman"/>
            </a:endParaRPr>
          </a:p>
          <a:p>
            <a:r>
              <a:rPr lang="en-US" sz="500" dirty="0">
                <a:latin typeface="Times New Roman"/>
                <a:ea typeface="Times New Roman"/>
                <a:cs typeface="Times New Roman"/>
              </a:rPr>
              <a:t> </a:t>
            </a:r>
            <a:r>
              <a:rPr lang="en-US" sz="500" dirty="0" smtClean="0">
                <a:latin typeface="Times New Roman"/>
                <a:ea typeface="Times New Roman"/>
                <a:cs typeface="Times New Roman"/>
              </a:rPr>
              <a:t>(</a:t>
            </a:r>
            <a:r>
              <a:rPr lang="en-US" sz="500" dirty="0">
                <a:latin typeface="Times New Roman"/>
                <a:ea typeface="Times New Roman"/>
                <a:cs typeface="Times New Roman"/>
              </a:rPr>
              <a:t>a) </a:t>
            </a:r>
            <a:r>
              <a:rPr lang="en-US" sz="500" i="1" dirty="0">
                <a:latin typeface="Times New Roman"/>
                <a:ea typeface="Times New Roman"/>
                <a:cs typeface="Times New Roman"/>
              </a:rPr>
              <a:t>Exemption.</a:t>
            </a:r>
            <a:r>
              <a:rPr lang="en-US" sz="500" dirty="0">
                <a:latin typeface="Times New Roman"/>
                <a:ea typeface="Times New Roman"/>
                <a:cs typeface="Times New Roman"/>
              </a:rPr>
              <a:t> Offers and sales of securities by an issuer that satisfy the conditions in paragraph (b) or (c) of this section shall be deemed to be transactions not involving any public offering within the meaning of section 4(a)(2) of the Act.</a:t>
            </a:r>
            <a:endParaRPr lang="en-US" sz="500" dirty="0">
              <a:latin typeface="Calisto MT"/>
              <a:ea typeface="Calibri"/>
              <a:cs typeface="Times New Roman"/>
            </a:endParaRPr>
          </a:p>
          <a:p>
            <a:r>
              <a:rPr lang="en-US" sz="500" dirty="0">
                <a:latin typeface="Times New Roman"/>
                <a:ea typeface="Times New Roman"/>
                <a:cs typeface="Times New Roman"/>
              </a:rPr>
              <a:t>(b) </a:t>
            </a:r>
            <a:r>
              <a:rPr lang="en-US" sz="500" i="1" dirty="0">
                <a:latin typeface="Times New Roman"/>
                <a:ea typeface="Times New Roman"/>
                <a:cs typeface="Times New Roman"/>
              </a:rPr>
              <a:t>Conditions to be met in offerings subject to limitation on manner of offering</a:t>
            </a:r>
            <a:r>
              <a:rPr lang="en-US" sz="500" dirty="0">
                <a:latin typeface="Times New Roman"/>
                <a:ea typeface="Times New Roman"/>
                <a:cs typeface="Times New Roman"/>
              </a:rPr>
              <a:t>—</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(1) </a:t>
            </a:r>
            <a:r>
              <a:rPr lang="en-US" sz="500" i="1" dirty="0">
                <a:latin typeface="Times New Roman"/>
                <a:ea typeface="Times New Roman"/>
                <a:cs typeface="Times New Roman"/>
              </a:rPr>
              <a:t>General conditions.</a:t>
            </a:r>
            <a:r>
              <a:rPr lang="en-US" sz="500" dirty="0">
                <a:latin typeface="Times New Roman"/>
                <a:ea typeface="Times New Roman"/>
                <a:cs typeface="Times New Roman"/>
              </a:rPr>
              <a:t> To qualify for an exemption under this section, offers and sales must satisfy all the terms and conditions of §§230.501 and 230.502.</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(2) </a:t>
            </a:r>
            <a:r>
              <a:rPr lang="en-US" sz="500" i="1" dirty="0">
                <a:latin typeface="Times New Roman"/>
                <a:ea typeface="Times New Roman"/>
                <a:cs typeface="Times New Roman"/>
              </a:rPr>
              <a:t>Specific conditions</a:t>
            </a:r>
            <a:r>
              <a:rPr lang="en-US" sz="500" dirty="0">
                <a:latin typeface="Times New Roman"/>
                <a:ea typeface="Times New Roman"/>
                <a:cs typeface="Times New Roman"/>
              </a:rPr>
              <a:t>—</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a:t>
            </a:r>
            <a:r>
              <a:rPr lang="en-US" sz="500" i="1" dirty="0">
                <a:latin typeface="Times New Roman"/>
                <a:ea typeface="Times New Roman"/>
                <a:cs typeface="Times New Roman"/>
              </a:rPr>
              <a:t>Limitation on number of purchasers.</a:t>
            </a:r>
            <a:r>
              <a:rPr lang="en-US" sz="500" dirty="0">
                <a:latin typeface="Times New Roman"/>
                <a:ea typeface="Times New Roman"/>
                <a:cs typeface="Times New Roman"/>
              </a:rPr>
              <a:t> There are no more than or the issuer reasonably believes that there are no more than 35 purchasers of securities from the issuer in any offering under this section.</a:t>
            </a:r>
            <a:endParaRPr lang="en-US" sz="500" dirty="0">
              <a:latin typeface="Calisto MT"/>
              <a:ea typeface="Calibri"/>
              <a:cs typeface="Times New Roman"/>
            </a:endParaRPr>
          </a:p>
          <a:p>
            <a:r>
              <a:rPr lang="en-US" sz="500" cap="small" dirty="0">
                <a:latin typeface="Times New Roman"/>
                <a:ea typeface="Times New Roman"/>
                <a:cs typeface="Times New Roman"/>
              </a:rPr>
              <a:t>Note to paragraph (</a:t>
            </a:r>
            <a:r>
              <a:rPr lang="en-US" sz="500" dirty="0">
                <a:latin typeface="Times New Roman"/>
                <a:ea typeface="Times New Roman"/>
                <a:cs typeface="Times New Roman"/>
              </a:rPr>
              <a:t>b</a:t>
            </a:r>
            <a:r>
              <a:rPr lang="en-US" sz="500" cap="small" dirty="0">
                <a:latin typeface="Times New Roman"/>
                <a:ea typeface="Times New Roman"/>
                <a:cs typeface="Times New Roman"/>
              </a:rPr>
              <a:t>)(2)(</a:t>
            </a:r>
            <a:r>
              <a:rPr lang="en-US" sz="500" dirty="0">
                <a:latin typeface="Times New Roman"/>
                <a:ea typeface="Times New Roman"/>
                <a:cs typeface="Times New Roman"/>
              </a:rPr>
              <a:t>i</a:t>
            </a:r>
            <a:r>
              <a:rPr lang="en-US" sz="500" cap="small" dirty="0">
                <a:latin typeface="Times New Roman"/>
                <a:ea typeface="Times New Roman"/>
                <a:cs typeface="Times New Roman"/>
              </a:rPr>
              <a:t>):</a:t>
            </a:r>
            <a:r>
              <a:rPr lang="en-US" sz="500" dirty="0">
                <a:latin typeface="Times New Roman"/>
                <a:ea typeface="Times New Roman"/>
                <a:cs typeface="Times New Roman"/>
              </a:rPr>
              <a:t> See §230.501(e) for the calculation of the number of purchasers and §230.502(a) for what may or may not constitute an offering under paragraph (b) of this section.</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a:t>
            </a:r>
            <a:r>
              <a:rPr lang="en-US" sz="500" i="1" dirty="0">
                <a:latin typeface="Times New Roman"/>
                <a:ea typeface="Times New Roman"/>
                <a:cs typeface="Times New Roman"/>
              </a:rPr>
              <a:t>Nature of purchasers.</a:t>
            </a:r>
            <a:r>
              <a:rPr lang="en-US" sz="500" dirty="0">
                <a:latin typeface="Times New Roman"/>
                <a:ea typeface="Times New Roman"/>
                <a:cs typeface="Times New Roman"/>
              </a:rPr>
              <a:t> Each purchaser who is not an accredited investor either alone or with his purchaser representative(s) has such knowledge and experience in financial and business matters that he is capable of evaluating the merits and risks of the prospective investment, or the issuer reasonably believes immediately prior to making any sale that such purchaser comes within this description.</a:t>
            </a:r>
            <a:endParaRPr lang="en-US" sz="500" dirty="0">
              <a:latin typeface="Calisto MT"/>
              <a:ea typeface="Calibri"/>
              <a:cs typeface="Times New Roman"/>
            </a:endParaRPr>
          </a:p>
          <a:p>
            <a:r>
              <a:rPr lang="en-US" sz="500" dirty="0">
                <a:latin typeface="Times New Roman"/>
                <a:ea typeface="Times New Roman"/>
                <a:cs typeface="Times New Roman"/>
              </a:rPr>
              <a:t>(c) </a:t>
            </a:r>
            <a:r>
              <a:rPr lang="en-US" sz="500" i="1" dirty="0">
                <a:latin typeface="Times New Roman"/>
                <a:ea typeface="Times New Roman"/>
                <a:cs typeface="Times New Roman"/>
              </a:rPr>
              <a:t>Conditions to be met in offerings not subject to limitation on manner of offering</a:t>
            </a:r>
            <a:r>
              <a:rPr lang="en-US" sz="500" dirty="0">
                <a:latin typeface="Times New Roman"/>
                <a:ea typeface="Times New Roman"/>
                <a:cs typeface="Times New Roman"/>
              </a:rPr>
              <a:t>—</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(1) </a:t>
            </a:r>
            <a:r>
              <a:rPr lang="en-US" sz="500" i="1" dirty="0">
                <a:latin typeface="Times New Roman"/>
                <a:ea typeface="Times New Roman"/>
                <a:cs typeface="Times New Roman"/>
              </a:rPr>
              <a:t>General conditions.</a:t>
            </a:r>
            <a:r>
              <a:rPr lang="en-US" sz="500" dirty="0">
                <a:latin typeface="Times New Roman"/>
                <a:ea typeface="Times New Roman"/>
                <a:cs typeface="Times New Roman"/>
              </a:rPr>
              <a:t> To qualify for exemption under this section, sales must satisfy all the terms and conditions of §§230.501 and 230.502(a) and (d).</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(2) </a:t>
            </a:r>
            <a:r>
              <a:rPr lang="en-US" sz="500" i="1" dirty="0">
                <a:latin typeface="Times New Roman"/>
                <a:ea typeface="Times New Roman"/>
                <a:cs typeface="Times New Roman"/>
              </a:rPr>
              <a:t>Specific conditions</a:t>
            </a:r>
            <a:r>
              <a:rPr lang="en-US" sz="500" dirty="0">
                <a:latin typeface="Times New Roman"/>
                <a:ea typeface="Times New Roman"/>
                <a:cs typeface="Times New Roman"/>
              </a:rPr>
              <a:t>—</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a:t>
            </a:r>
            <a:r>
              <a:rPr lang="en-US" sz="500" i="1" dirty="0">
                <a:latin typeface="Times New Roman"/>
                <a:ea typeface="Times New Roman"/>
                <a:cs typeface="Times New Roman"/>
              </a:rPr>
              <a:t>Nature of purchasers.</a:t>
            </a:r>
            <a:r>
              <a:rPr lang="en-US" sz="500" dirty="0">
                <a:latin typeface="Times New Roman"/>
                <a:ea typeface="Times New Roman"/>
                <a:cs typeface="Times New Roman"/>
              </a:rPr>
              <a:t> All purchasers of securities sold in any offering under paragraph (c) of this section are accredited investors.</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a:t>
            </a:r>
            <a:r>
              <a:rPr lang="en-US" sz="500" i="1" dirty="0">
                <a:latin typeface="Times New Roman"/>
                <a:ea typeface="Times New Roman"/>
                <a:cs typeface="Times New Roman"/>
              </a:rPr>
              <a:t>Verification of accredited investor status.</a:t>
            </a:r>
            <a:r>
              <a:rPr lang="en-US" sz="500" dirty="0">
                <a:latin typeface="Times New Roman"/>
                <a:ea typeface="Times New Roman"/>
                <a:cs typeface="Times New Roman"/>
              </a:rPr>
              <a:t> The issuer shall take reasonable steps to verify that purchasers of securities sold in any offering under paragraph (c) of this section are accredited investors. The issuer shall be deemed to take reasonable steps to verify if the issuer uses, at its option, one of the following non-exclusive and non-mandatory methods of verifying that a natural person who purchases securities in such offering is an accredited investor; provided, however, that the issuer does not have knowledge that such person is not an accredited investor: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In regard to whether the purchaser is an accredited investor on the basis of income, reviewing any Internal Revenue Service form that reports the purchaser's income for the two most recent years (including, but not limited to, Form W-2, Form 1099, Schedule K-1 to Form 1065, and Form 1040) and obtaining a written representation from the purchaser that he or she has a reasonable expectation of reaching the income level necessary to qualify as an accredited investor during the current year;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In regard to whether the purchaser is an accredited investor on the basis of net worth, reviewing one or more of the following types of documentation dated within the prior three months and obtaining a written representation from the purchaser that all liabilities necessary to make a determination of net worth have been disclosed:</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1</a:t>
            </a:r>
            <a:r>
              <a:rPr lang="en-US" sz="500" dirty="0">
                <a:latin typeface="Times New Roman"/>
                <a:ea typeface="Times New Roman"/>
                <a:cs typeface="Times New Roman"/>
              </a:rPr>
              <a:t>) With respect to assets: Bank statements, brokerage statements and other statements of securities holdings, certificates of deposit, tax assessments, and appraisal reports issued by independent third parties; and</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2</a:t>
            </a:r>
            <a:r>
              <a:rPr lang="en-US" sz="500" dirty="0">
                <a:latin typeface="Times New Roman"/>
                <a:ea typeface="Times New Roman"/>
                <a:cs typeface="Times New Roman"/>
              </a:rPr>
              <a:t>) With respect to liabilities: A consumer report from at least one of the nationwide consumer reporting agencies;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(C) Obtaining a written confirmation from one of the following persons or entities that such person or entity has taken reasonable steps to verify that the purchaser is an accredited investor within the prior three months and has determined that such purchaser is an accredited investor: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1</a:t>
            </a:r>
            <a:r>
              <a:rPr lang="en-US" sz="500" dirty="0">
                <a:latin typeface="Times New Roman"/>
                <a:ea typeface="Times New Roman"/>
                <a:cs typeface="Times New Roman"/>
              </a:rPr>
              <a:t>) A registered broker-dealer;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2</a:t>
            </a:r>
            <a:r>
              <a:rPr lang="en-US" sz="500" dirty="0">
                <a:latin typeface="Times New Roman"/>
                <a:ea typeface="Times New Roman"/>
                <a:cs typeface="Times New Roman"/>
              </a:rPr>
              <a:t>) An investment adviser registered with the Securities and Exchange Commission;</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3</a:t>
            </a:r>
            <a:r>
              <a:rPr lang="en-US" sz="500" dirty="0">
                <a:latin typeface="Times New Roman"/>
                <a:ea typeface="Times New Roman"/>
                <a:cs typeface="Times New Roman"/>
              </a:rPr>
              <a:t>) A licensed attorney who is in good standing under the laws of the jurisdictions in which he or she is admitted to practice law; or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4</a:t>
            </a:r>
            <a:r>
              <a:rPr lang="en-US" sz="500" dirty="0">
                <a:latin typeface="Times New Roman"/>
                <a:ea typeface="Times New Roman"/>
                <a:cs typeface="Times New Roman"/>
              </a:rPr>
              <a:t>) A certified public accountant who is duly registered and in good standing under the laws of the place of his or her residence or principal office.</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(D) In regard to any person who purchased securities in an issuer's Rule 506(b) offering as an accredited investor prior to September 23, 2013 and continues to hold such securities, for the same issuer's Rule 506(c) offering, obtaining a certification by such person at the time of sale that he or she qualifies as an accredited investor.</a:t>
            </a:r>
            <a:endParaRPr lang="en-US" sz="500" dirty="0">
              <a:latin typeface="Calisto MT"/>
              <a:ea typeface="Calibri"/>
              <a:cs typeface="Times New Roman"/>
            </a:endParaRPr>
          </a:p>
          <a:p>
            <a:r>
              <a:rPr lang="en-US" sz="500" i="1" dirty="0">
                <a:latin typeface="Times New Roman"/>
                <a:ea typeface="Times New Roman"/>
                <a:cs typeface="Times New Roman"/>
              </a:rPr>
              <a:t>Instructions to paragraph (c)(2)(ii)(A) through (D) of this section:</a:t>
            </a:r>
            <a:endParaRPr lang="en-US" sz="500" dirty="0">
              <a:latin typeface="Calisto MT"/>
              <a:ea typeface="Calibri"/>
              <a:cs typeface="Times New Roman"/>
            </a:endParaRPr>
          </a:p>
          <a:p>
            <a:r>
              <a:rPr lang="en-US" sz="500" dirty="0">
                <a:latin typeface="Times New Roman"/>
                <a:ea typeface="Times New Roman"/>
                <a:cs typeface="Times New Roman"/>
              </a:rPr>
              <a:t>1. The issuer is not required to use any of these methods in verifying the accredited investor status of natural persons who are purchasers. These methods are examples of the types of non-exclusive and non-mandatory methods that satisfy the verification requirement in §230.506(c)(2)(ii).</a:t>
            </a:r>
            <a:endParaRPr lang="en-US" sz="500" dirty="0">
              <a:latin typeface="Calisto MT"/>
              <a:ea typeface="Calibri"/>
              <a:cs typeface="Times New Roman"/>
            </a:endParaRPr>
          </a:p>
          <a:p>
            <a:r>
              <a:rPr lang="en-US" sz="500" dirty="0">
                <a:latin typeface="Times New Roman"/>
                <a:ea typeface="Times New Roman"/>
                <a:cs typeface="Times New Roman"/>
              </a:rPr>
              <a:t>2. In the case of a person who qualifies as an accredited investor based on joint income with that person's spouse, the issuer would be deemed to satisfy the verification requirement in §230.506(c)(2)(ii)(A) by reviewing copies of Internal Revenue Service forms that report income for the two most recent years in regard to, and obtaining written representations from, both the person and the spouse.</a:t>
            </a:r>
            <a:endParaRPr lang="en-US" sz="500" dirty="0">
              <a:latin typeface="Calisto MT"/>
              <a:ea typeface="Calibri"/>
              <a:cs typeface="Times New Roman"/>
            </a:endParaRPr>
          </a:p>
          <a:p>
            <a:r>
              <a:rPr lang="en-US" sz="500" dirty="0">
                <a:latin typeface="Times New Roman"/>
                <a:ea typeface="Times New Roman"/>
                <a:cs typeface="Times New Roman"/>
              </a:rPr>
              <a:t>3. In the case of a person who qualifies as an accredited investor based on joint net worth with that person's spouse, the issuer would be deemed to satisfy the verification requirement in §230.506(c)(2)(ii)(B) by reviewing such documentation in regard to, and obtaining written representations from, both the person and the spouse.</a:t>
            </a:r>
            <a:endParaRPr lang="en-US" sz="500" dirty="0">
              <a:latin typeface="Calisto MT"/>
              <a:ea typeface="Calibri"/>
              <a:cs typeface="Times New Roman"/>
            </a:endParaRPr>
          </a:p>
          <a:p>
            <a:r>
              <a:rPr lang="en-US" sz="500" dirty="0">
                <a:latin typeface="Times New Roman"/>
                <a:ea typeface="Times New Roman"/>
                <a:cs typeface="Times New Roman"/>
              </a:rPr>
              <a:t>(d) “</a:t>
            </a:r>
            <a:r>
              <a:rPr lang="en-US" sz="500" i="1" dirty="0">
                <a:latin typeface="Times New Roman"/>
                <a:ea typeface="Times New Roman"/>
                <a:cs typeface="Times New Roman"/>
              </a:rPr>
              <a:t>Bad Actor” disqualification.</a:t>
            </a:r>
            <a:r>
              <a:rPr lang="en-US" sz="500" dirty="0">
                <a:latin typeface="Times New Roman"/>
                <a:ea typeface="Times New Roman"/>
                <a:cs typeface="Times New Roman"/>
              </a:rPr>
              <a:t> </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(1) No exemption under this section shall be available for a sale of securities if the issuer; any predecessor of the issuer; any affiliated issuer; any director, executive officer, other officer participating in the offering, general partner or managing member of the issuer; any beneficial owner of 20% or more of the issuer's outstanding voting equity securities, calculated on the basis of voting power; any promoter connected with the issuer in any capacity at the time of such sale; any investment manager of an issuer that is a pooled investment fund; any person that has been or will be paid (directly or indirectly) remuneration for solicitation of purchasers in connection with such sale of securities; any general partner or managing member of any such investment manager or solicitor; or any director, executive officer or other officer participating in the offering of any such investment manager or solicitor or general partner or managing member of such investment manager or solicitor:</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Has been convicted, within ten years before such sale (or five years, in the case of issuers, their predecessors and affiliated issuers), of any felony or misdemeanor: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In connection with the purchase or sale of any security;</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Involving the making of any false filing with the Commission;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(C) Arising out of the conduct of the business of an underwriter, broker, dealer, municipal securities dealer, investment adviser or paid solicitor of purchasers of securities;</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Is subject to any order, judgment or decree of any court of competent jurisdiction, entered within five years before such sale, that, at the time of such sale, restrains or enjoins such person from engaging or continuing to engage in any conduct or practice:</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In connection with the purchase or sale of any security;</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Involving the making of any false filing with the Commission;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(C) Arising out of the conduct of the business of an underwriter, broker, dealer, municipal securities dealer, investment adviser or paid solicitor of purchasers of securities;</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(iii) Is subject to a final order of a state securities commission (or an agency or officer of a state performing like functions); a state authority that supervises or examines banks, savings associations, or credit unions; a state insurance commission (or an agency or officer of a state performing like functions); an appropriate federal banking agency; the U.S. Commodity Futures Trading Commission; or the National Credit Union Administration that:</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At the time of such sale, bars the person from:</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1</a:t>
            </a:r>
            <a:r>
              <a:rPr lang="en-US" sz="500" dirty="0">
                <a:latin typeface="Times New Roman"/>
                <a:ea typeface="Times New Roman"/>
                <a:cs typeface="Times New Roman"/>
              </a:rPr>
              <a:t>) Association with an entity regulated by such commission, authority, agency, or officer;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2</a:t>
            </a:r>
            <a:r>
              <a:rPr lang="en-US" sz="500" dirty="0">
                <a:latin typeface="Times New Roman"/>
                <a:ea typeface="Times New Roman"/>
                <a:cs typeface="Times New Roman"/>
              </a:rPr>
              <a:t>) Engaging in the business of securities, insurance or banking; or</a:t>
            </a:r>
            <a:endParaRPr lang="en-US" sz="500" dirty="0">
              <a:latin typeface="Calisto MT"/>
              <a:ea typeface="Calibri"/>
              <a:cs typeface="Times New Roman"/>
            </a:endParaRPr>
          </a:p>
          <a:p>
            <a:pPr marL="1828800" marR="0">
              <a:spcBef>
                <a:spcPts val="0"/>
              </a:spcBef>
              <a:spcAft>
                <a:spcPts val="0"/>
              </a:spcAft>
            </a:pPr>
            <a:r>
              <a:rPr lang="en-US" sz="500" dirty="0">
                <a:latin typeface="Times New Roman"/>
                <a:ea typeface="Times New Roman"/>
                <a:cs typeface="Times New Roman"/>
              </a:rPr>
              <a:t>(</a:t>
            </a:r>
            <a:r>
              <a:rPr lang="en-US" sz="500" i="1" dirty="0">
                <a:latin typeface="Times New Roman"/>
                <a:ea typeface="Times New Roman"/>
                <a:cs typeface="Times New Roman"/>
              </a:rPr>
              <a:t>3</a:t>
            </a:r>
            <a:r>
              <a:rPr lang="en-US" sz="500" dirty="0">
                <a:latin typeface="Times New Roman"/>
                <a:ea typeface="Times New Roman"/>
                <a:cs typeface="Times New Roman"/>
              </a:rPr>
              <a:t>) Engaging in savings association or credit union activities;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Constitutes a final order based on a violation of any law or regulation that prohibits fraudulent, manipulative, or deceptive conduct entered within ten years before such sale;</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(iv) Is subject to an order of the Commission entered pursuant to section 15(b) or 15B(c) of the Securities Exchange Act of 1934 (15 U.S.C. 78</a:t>
            </a:r>
            <a:r>
              <a:rPr lang="en-US" sz="500" i="1" dirty="0">
                <a:latin typeface="Times New Roman"/>
                <a:ea typeface="Times New Roman"/>
                <a:cs typeface="Times New Roman"/>
              </a:rPr>
              <a:t>o</a:t>
            </a:r>
            <a:r>
              <a:rPr lang="en-US" sz="500" dirty="0">
                <a:latin typeface="Times New Roman"/>
                <a:ea typeface="Times New Roman"/>
                <a:cs typeface="Times New Roman"/>
              </a:rPr>
              <a:t>(b) or 78</a:t>
            </a:r>
            <a:r>
              <a:rPr lang="en-US" sz="500" i="1" dirty="0">
                <a:latin typeface="Times New Roman"/>
                <a:ea typeface="Times New Roman"/>
                <a:cs typeface="Times New Roman"/>
              </a:rPr>
              <a:t>o</a:t>
            </a:r>
            <a:r>
              <a:rPr lang="en-US" sz="500" dirty="0">
                <a:latin typeface="Times New Roman"/>
                <a:ea typeface="Times New Roman"/>
                <a:cs typeface="Times New Roman"/>
              </a:rPr>
              <a:t>-4(c)) or section 203(e) or (f) of the Investment Advisers Act of 1940 (15 U.S.C. 80b-3(e) or (f)) that, at the time of such sale:</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Suspends or revokes such person's registration as a broker, dealer, municipal securities dealer or investment adviser;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Places limitations on the activities, functions or operations of such person;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(C) Bars such person from being associated with any entity or from participating in the offering of any penny stock;</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(v) Is subject to any order of the Commission entered within five years before such sale that, at the time of such sale, orders the person to cease and desist from committing or causing a violation or future violation of:</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(A) Any scienter-based anti-fraud provision of the federal securities laws, including without limitation section 17(a)(1) of the Securities Act of 1933 (15 U.S.C. 77q(a)(1)), section 10(b) of the Securities Exchange Act of 1934 (15 U.S.C. 78j(b)) and 17 CFR 240.10b-5, section 15(c)(1) of the Securities Exchange Act of 1934 (15 U.S.C. 78</a:t>
            </a:r>
            <a:r>
              <a:rPr lang="en-US" sz="500" i="1" dirty="0">
                <a:latin typeface="Times New Roman"/>
                <a:ea typeface="Times New Roman"/>
                <a:cs typeface="Times New Roman"/>
              </a:rPr>
              <a:t>o</a:t>
            </a:r>
            <a:r>
              <a:rPr lang="en-US" sz="500" dirty="0">
                <a:latin typeface="Times New Roman"/>
                <a:ea typeface="Times New Roman"/>
                <a:cs typeface="Times New Roman"/>
              </a:rPr>
              <a:t>(c)(1)) and section 206(1) of the Investment Advisers Act of 1940 (15 U.S.C. 80b-6(1)), or any other rule or regulation thereunder; or</a:t>
            </a:r>
            <a:endParaRPr lang="en-US" sz="500" dirty="0">
              <a:latin typeface="Calisto MT"/>
              <a:ea typeface="Calibri"/>
              <a:cs typeface="Times New Roman"/>
            </a:endParaRPr>
          </a:p>
          <a:p>
            <a:pPr marL="1371600" marR="0">
              <a:spcBef>
                <a:spcPts val="0"/>
              </a:spcBef>
              <a:spcAft>
                <a:spcPts val="0"/>
              </a:spcAft>
            </a:pPr>
            <a:r>
              <a:rPr lang="en-US" sz="500" dirty="0">
                <a:latin typeface="Times New Roman"/>
                <a:ea typeface="Times New Roman"/>
                <a:cs typeface="Times New Roman"/>
              </a:rPr>
              <a:t>(B) Section 5 of the Securities Act of 1933 (15 U.S.C. 77e).</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(vi) Is suspended or expelled from membership in, or suspended or barred from association with a member of, a registered national securities exchange or a registered national or affiliated securities association for any act or omission to act constituting conduct inconsistent with just and equitable principles of trade;</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(vii) Has filed (as a registrant or issuer), or was or was named as an underwriter in, any registration statement or Regulation A offering statement filed with the Commission that, within five years before such sale, was the subject of a refusal order, stop order, or order suspending the Regulation A exemption, or is, at the time of such sale, the subject of an investigation or proceeding to determine whether a stop order or suspension order should be issued; or</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(viii) Is subject to a United States Postal Service false representation order entered within five years before such sale, or is, at the time of such sale, subject to a temporary restraining order or preliminary injunction with respect to conduct alleged by the United States Postal Service to constitute a scheme or device for obtaining money or property through the mail by means of false representations.</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(2) Paragraph (d)(1) of this section shall not apply:</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With respect to any conviction, order, judgment, decree, suspension, expulsion or bar that occurred or was issued before September 23, 2013;</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Upon a showing of good cause and without prejudice to any other action by the Commission, if the Commission determines that it is not necessary under the circumstances that an exemption be denied;</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(iii) If, before the relevant sale, the court or regulatory authority that entered the relevant order, judgment or decree advises in writing (whether contained in the relevant judgment, order or decree or separately to the Commission or its staff) that disqualification under paragraph (d)(1) of this section should not arise as a consequence of such order, judgment or decree; or</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(iv) If the issuer establishes that it did not know and, in the exercise of reasonable care, could not have known that a disqualification existed under paragraph (d)(1) of this section.</a:t>
            </a:r>
            <a:endParaRPr lang="en-US" sz="500" dirty="0">
              <a:latin typeface="Calisto MT"/>
              <a:ea typeface="Calibri"/>
              <a:cs typeface="Times New Roman"/>
            </a:endParaRPr>
          </a:p>
          <a:p>
            <a:r>
              <a:rPr lang="en-US" sz="500" i="1" dirty="0">
                <a:latin typeface="Times New Roman"/>
                <a:ea typeface="Times New Roman"/>
                <a:cs typeface="Times New Roman"/>
              </a:rPr>
              <a:t>Instruction to paragraph (d)(2)(iv).</a:t>
            </a:r>
            <a:r>
              <a:rPr lang="en-US" sz="500" dirty="0">
                <a:latin typeface="Times New Roman"/>
                <a:ea typeface="Times New Roman"/>
                <a:cs typeface="Times New Roman"/>
              </a:rPr>
              <a:t> An issuer will not be able to establish that it has exercised reasonable care unless it has made, in light of the circumstances, factual inquiry into whether any disqualifications exist. The nature and scope of the factual inquiry will vary based on the facts and circumstances concerning, among other things, the issuer and the other offering participants.</a:t>
            </a:r>
            <a:endParaRPr lang="en-US" sz="500" dirty="0">
              <a:latin typeface="Calisto MT"/>
              <a:ea typeface="Calibri"/>
              <a:cs typeface="Times New Roman"/>
            </a:endParaRPr>
          </a:p>
          <a:p>
            <a:pPr marL="457200" marR="0">
              <a:spcBef>
                <a:spcPts val="0"/>
              </a:spcBef>
              <a:spcAft>
                <a:spcPts val="0"/>
              </a:spcAft>
            </a:pPr>
            <a:r>
              <a:rPr lang="en-US" sz="500" dirty="0">
                <a:latin typeface="Times New Roman"/>
                <a:ea typeface="Times New Roman"/>
                <a:cs typeface="Times New Roman"/>
              </a:rPr>
              <a:t>(3) For purposes of paragraph (d)(1) of this section, events relating to any affiliated issuer that occurred before the affiliation arose will be not considered disqualifying if the affiliated entity is not:</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 In control of the issuer; or</a:t>
            </a:r>
            <a:endParaRPr lang="en-US" sz="500" dirty="0">
              <a:latin typeface="Calisto MT"/>
              <a:ea typeface="Calibri"/>
              <a:cs typeface="Times New Roman"/>
            </a:endParaRPr>
          </a:p>
          <a:p>
            <a:pPr marL="914400" marR="0">
              <a:spcBef>
                <a:spcPts val="0"/>
              </a:spcBef>
              <a:spcAft>
                <a:spcPts val="0"/>
              </a:spcAft>
            </a:pPr>
            <a:r>
              <a:rPr lang="en-US" sz="500" dirty="0">
                <a:latin typeface="Times New Roman"/>
                <a:ea typeface="Times New Roman"/>
                <a:cs typeface="Times New Roman"/>
              </a:rPr>
              <a:t>(ii) Under common control with the issuer by a third party that was in control of the affiliated entity at the time of such events.</a:t>
            </a:r>
            <a:endParaRPr lang="en-US" sz="500" dirty="0">
              <a:latin typeface="Calisto MT"/>
              <a:ea typeface="Calibri"/>
              <a:cs typeface="Times New Roman"/>
            </a:endParaRPr>
          </a:p>
          <a:p>
            <a:r>
              <a:rPr lang="en-US" sz="500" dirty="0">
                <a:latin typeface="Times New Roman"/>
                <a:ea typeface="Times New Roman"/>
                <a:cs typeface="Times New Roman"/>
              </a:rPr>
              <a:t>(e) </a:t>
            </a:r>
            <a:r>
              <a:rPr lang="en-US" sz="500" i="1" dirty="0">
                <a:latin typeface="Times New Roman"/>
                <a:ea typeface="Times New Roman"/>
                <a:cs typeface="Times New Roman"/>
              </a:rPr>
              <a:t>Disclosure of prior “bad actor” events.</a:t>
            </a:r>
            <a:r>
              <a:rPr lang="en-US" sz="500" dirty="0">
                <a:latin typeface="Times New Roman"/>
                <a:ea typeface="Times New Roman"/>
                <a:cs typeface="Times New Roman"/>
              </a:rPr>
              <a:t> The issuer shall furnish to each purchaser, a reasonable time prior to sale, a description in writing of any matters that would have triggered disqualification under paragraph (d)(1) of this section but occurred before September 23, 2013. The failure to furnish such information timely shall not prevent an issuer from relying on this section if the issuer establishes that it did not know and, in the exercise of reasonable care, could not have known of the existence of the undisclosed matter or matters.</a:t>
            </a:r>
            <a:endParaRPr lang="en-US" sz="500" dirty="0">
              <a:latin typeface="Calisto MT"/>
              <a:ea typeface="Calibri"/>
              <a:cs typeface="Times New Roman"/>
            </a:endParaRPr>
          </a:p>
          <a:p>
            <a:r>
              <a:rPr lang="en-US" sz="500" i="1" dirty="0">
                <a:latin typeface="Times New Roman"/>
                <a:ea typeface="Times New Roman"/>
                <a:cs typeface="Times New Roman"/>
              </a:rPr>
              <a:t>Instruction to paragraph (e).</a:t>
            </a:r>
            <a:r>
              <a:rPr lang="en-US" sz="500" dirty="0">
                <a:latin typeface="Times New Roman"/>
                <a:ea typeface="Times New Roman"/>
                <a:cs typeface="Times New Roman"/>
              </a:rPr>
              <a:t> An issuer will not be able to establish that it has exercised reasonable care unless it has made, in light of the circumstances, factual inquiry into whether any disqualifications exist. The nature and scope of the factual inquiry will vary based on the facts and circumstances concerning, among other things, the issuer and the other offering participants.</a:t>
            </a:r>
            <a:endParaRPr lang="en-US" sz="500" dirty="0">
              <a:latin typeface="Calisto MT"/>
              <a:ea typeface="Calibri"/>
              <a:cs typeface="Times New Roman"/>
            </a:endParaRPr>
          </a:p>
          <a:p>
            <a:r>
              <a:rPr lang="en-US" sz="500" dirty="0">
                <a:latin typeface="Calisto MT"/>
                <a:ea typeface="Calibri"/>
                <a:cs typeface="Times New Roman"/>
              </a:rPr>
              <a:t> </a:t>
            </a:r>
            <a:endParaRPr lang="en-US" sz="500" dirty="0">
              <a:effectLst/>
              <a:latin typeface="Calisto MT"/>
              <a:ea typeface="Calibri"/>
              <a:cs typeface="Times New Roman"/>
            </a:endParaRPr>
          </a:p>
        </p:txBody>
      </p:sp>
    </p:spTree>
    <p:extLst>
      <p:ext uri="{BB962C8B-B14F-4D97-AF65-F5344CB8AC3E}">
        <p14:creationId xmlns:p14="http://schemas.microsoft.com/office/powerpoint/2010/main" val="28774088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74838"/>
            <a:ext cx="5638800" cy="2308324"/>
          </a:xfrm>
          <a:prstGeom prst="rect">
            <a:avLst/>
          </a:prstGeom>
          <a:noFill/>
        </p:spPr>
        <p:txBody>
          <a:bodyPr wrap="square" rtlCol="0">
            <a:spAutoFit/>
          </a:bodyPr>
          <a:lstStyle/>
          <a:p>
            <a:pPr algn="ctr"/>
            <a:r>
              <a:rPr lang="en-US" sz="4800" dirty="0" smtClean="0"/>
              <a:t>Speling </a:t>
            </a:r>
          </a:p>
          <a:p>
            <a:pPr algn="ctr"/>
            <a:r>
              <a:rPr lang="en-US" sz="4800" dirty="0" smtClean="0"/>
              <a:t>and </a:t>
            </a:r>
          </a:p>
          <a:p>
            <a:pPr algn="ctr"/>
            <a:r>
              <a:rPr lang="en-US" sz="4800" dirty="0" smtClean="0"/>
              <a:t>Grammer</a:t>
            </a:r>
            <a:endParaRPr lang="en-US" sz="4800" dirty="0"/>
          </a:p>
        </p:txBody>
      </p:sp>
    </p:spTree>
    <p:extLst>
      <p:ext uri="{BB962C8B-B14F-4D97-AF65-F5344CB8AC3E}">
        <p14:creationId xmlns:p14="http://schemas.microsoft.com/office/powerpoint/2010/main" val="389507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BRADF~1\AppData\Local\Temp\DLIRRCCYB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650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BRADF~1\AppData\Local\Temp\DLIRRCCYB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2057400" y="304800"/>
            <a:ext cx="5562600" cy="5562600"/>
          </a:xfrm>
          <a:prstGeom prst="mathMultiply">
            <a:avLst>
              <a:gd name="adj1" fmla="val 156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1410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5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sto MT" pitchFamily="18" charset="0"/>
                <a:cs typeface="Arial" pitchFamily="34" charset="0"/>
              </a:rPr>
              <a:t> </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595959"/>
                </a:solidFill>
                <a:effectLst/>
                <a:latin typeface="Calibri" pitchFamily="34" charset="0"/>
                <a:cs typeface="Arial" pitchFamily="34" charset="0"/>
              </a:rPr>
              <a:t>Screen clipping taken: 5/4/2015 9:45 AM</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sto MT" pitchFamily="18" charset="0"/>
                <a:cs typeface="Arial" pitchFamily="34" charset="0"/>
              </a:rPr>
              <a:t> </a:t>
            </a:r>
            <a:endParaRPr kumimoji="0" lang="en-US" altLang="en-US" sz="5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6" name="Picture 4" descr="Machine generated alternative text: Server not found&#10;Firefox can’t find the server at www.johnmayerisamadman.com.&#10;. Check the address for typing errors such as ww.example.com instead of&#10;www.example.com&#10;. If you are unable to load any pages, check your computer’s network&#10;connection.&#10;. If your computer or network is protected by a firewall or proxy, make sure&#10;that Firefox is permitted to access the Web.&#10;TryAg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11477625" cy="8382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191000" y="2286000"/>
            <a:ext cx="3657600" cy="8382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3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sbradford1\Desktop\Downloads\RJWNF1GVH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4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3600" y="685799"/>
            <a:ext cx="2514600" cy="769441"/>
          </a:xfrm>
          <a:prstGeom prst="rect">
            <a:avLst/>
          </a:prstGeom>
          <a:noFill/>
        </p:spPr>
        <p:txBody>
          <a:bodyPr wrap="square" rtlCol="0">
            <a:spAutoFit/>
          </a:bodyPr>
          <a:lstStyle/>
          <a:p>
            <a:pPr algn="ctr"/>
            <a:r>
              <a:rPr lang="en-US" sz="4400" dirty="0" smtClean="0"/>
              <a:t>Sounds</a:t>
            </a:r>
            <a:endParaRPr lang="en-US" sz="4400" dirty="0"/>
          </a:p>
        </p:txBody>
      </p:sp>
    </p:spTree>
    <p:extLst>
      <p:ext uri="{BB962C8B-B14F-4D97-AF65-F5344CB8AC3E}">
        <p14:creationId xmlns:p14="http://schemas.microsoft.com/office/powerpoint/2010/main" val="27517259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752600"/>
            <a:ext cx="3200400" cy="769441"/>
          </a:xfrm>
          <a:prstGeom prst="rect">
            <a:avLst/>
          </a:prstGeom>
          <a:noFill/>
        </p:spPr>
        <p:txBody>
          <a:bodyPr wrap="square" rtlCol="0">
            <a:spAutoFit/>
          </a:bodyPr>
          <a:lstStyle/>
          <a:p>
            <a:r>
              <a:rPr lang="en-US" sz="4400" dirty="0" smtClean="0"/>
              <a:t>THIS</a:t>
            </a:r>
            <a:endParaRPr lang="en-US" sz="4400" dirty="0"/>
          </a:p>
        </p:txBody>
      </p:sp>
      <p:sp>
        <p:nvSpPr>
          <p:cNvPr id="4" name="TextBox 3"/>
          <p:cNvSpPr txBox="1"/>
          <p:nvPr/>
        </p:nvSpPr>
        <p:spPr>
          <a:xfrm>
            <a:off x="2514600" y="3044278"/>
            <a:ext cx="3200400" cy="769441"/>
          </a:xfrm>
          <a:prstGeom prst="rect">
            <a:avLst/>
          </a:prstGeom>
          <a:noFill/>
        </p:spPr>
        <p:txBody>
          <a:bodyPr wrap="square" rtlCol="0">
            <a:spAutoFit/>
          </a:bodyPr>
          <a:lstStyle/>
          <a:p>
            <a:r>
              <a:rPr lang="en-US" sz="4400" dirty="0" smtClean="0"/>
              <a:t>OR THIS</a:t>
            </a:r>
            <a:endParaRPr lang="en-US" sz="4400" dirty="0"/>
          </a:p>
        </p:txBody>
      </p:sp>
      <p:sp>
        <p:nvSpPr>
          <p:cNvPr id="5" name="TextBox 4"/>
          <p:cNvSpPr txBox="1"/>
          <p:nvPr/>
        </p:nvSpPr>
        <p:spPr>
          <a:xfrm>
            <a:off x="4114800" y="4495800"/>
            <a:ext cx="3733800" cy="769441"/>
          </a:xfrm>
          <a:prstGeom prst="rect">
            <a:avLst/>
          </a:prstGeom>
          <a:noFill/>
        </p:spPr>
        <p:txBody>
          <a:bodyPr wrap="square" rtlCol="0">
            <a:spAutoFit/>
          </a:bodyPr>
          <a:lstStyle/>
          <a:p>
            <a:r>
              <a:rPr lang="en-US" sz="4400" dirty="0" smtClean="0"/>
              <a:t>OR EVEN THIS</a:t>
            </a:r>
            <a:endParaRPr lang="en-US" sz="4400" dirty="0"/>
          </a:p>
        </p:txBody>
      </p:sp>
      <p:sp>
        <p:nvSpPr>
          <p:cNvPr id="9" name="Title 8"/>
          <p:cNvSpPr>
            <a:spLocks noGrp="1"/>
          </p:cNvSpPr>
          <p:nvPr>
            <p:ph type="title"/>
          </p:nvPr>
        </p:nvSpPr>
        <p:spPr/>
        <p:txBody>
          <a:bodyPr/>
          <a:lstStyle/>
          <a:p>
            <a:r>
              <a:rPr lang="en-US" dirty="0" smtClean="0"/>
              <a:t>Transitions</a:t>
            </a:r>
            <a:endParaRPr lang="en-US" dirty="0"/>
          </a:p>
        </p:txBody>
      </p:sp>
    </p:spTree>
    <p:extLst>
      <p:ext uri="{BB962C8B-B14F-4D97-AF65-F5344CB8AC3E}">
        <p14:creationId xmlns:p14="http://schemas.microsoft.com/office/powerpoint/2010/main" val="187159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ppt_w</p:attrName>
                                        </p:attrNameLst>
                                      </p:cBhvr>
                                      <p:tavLst>
                                        <p:tav tm="0" fmla="#ppt_w*sin(2.5*pi*$)">
                                          <p:val>
                                            <p:fltVal val="0"/>
                                          </p:val>
                                        </p:tav>
                                        <p:tav tm="100000">
                                          <p:val>
                                            <p:fltVal val="1"/>
                                          </p:val>
                                        </p:tav>
                                      </p:tavLst>
                                    </p:anim>
                                    <p:anim calcmode="lin" valueType="num">
                                      <p:cBhvr>
                                        <p:cTn id="35"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Movement</a:t>
            </a:r>
            <a:endParaRPr lang="en-US" dirty="0"/>
          </a:p>
        </p:txBody>
      </p:sp>
      <p:sp>
        <p:nvSpPr>
          <p:cNvPr id="5" name="TextBox 4"/>
          <p:cNvSpPr txBox="1"/>
          <p:nvPr/>
        </p:nvSpPr>
        <p:spPr>
          <a:xfrm>
            <a:off x="838200" y="1828800"/>
            <a:ext cx="2667000" cy="646331"/>
          </a:xfrm>
          <a:prstGeom prst="rect">
            <a:avLst/>
          </a:prstGeom>
          <a:noFill/>
        </p:spPr>
        <p:txBody>
          <a:bodyPr wrap="square" rtlCol="0">
            <a:spAutoFit/>
          </a:bodyPr>
          <a:lstStyle/>
          <a:p>
            <a:r>
              <a:rPr lang="en-US" sz="3600" dirty="0" smtClean="0"/>
              <a:t>of text</a:t>
            </a:r>
            <a:endParaRPr lang="en-US" sz="3600" dirty="0"/>
          </a:p>
        </p:txBody>
      </p:sp>
      <p:sp>
        <p:nvSpPr>
          <p:cNvPr id="6" name="TextBox 5"/>
          <p:cNvSpPr txBox="1"/>
          <p:nvPr/>
        </p:nvSpPr>
        <p:spPr>
          <a:xfrm>
            <a:off x="4724400" y="4114800"/>
            <a:ext cx="3276600" cy="646331"/>
          </a:xfrm>
          <a:prstGeom prst="rect">
            <a:avLst/>
          </a:prstGeom>
          <a:noFill/>
        </p:spPr>
        <p:txBody>
          <a:bodyPr wrap="square" rtlCol="0">
            <a:spAutoFit/>
          </a:bodyPr>
          <a:lstStyle/>
          <a:p>
            <a:r>
              <a:rPr lang="en-US" sz="3600" dirty="0" smtClean="0"/>
              <a:t>and images</a:t>
            </a:r>
            <a:endParaRPr lang="en-US" sz="3600" dirty="0"/>
          </a:p>
        </p:txBody>
      </p:sp>
      <p:pic>
        <p:nvPicPr>
          <p:cNvPr id="3074" name="Picture 2" descr="C:\Users\sbradford1\Pictures\Law College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1382771" cy="207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760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Movement</a:t>
            </a:r>
            <a:endParaRPr lang="en-US" dirty="0"/>
          </a:p>
        </p:txBody>
      </p:sp>
      <p:sp>
        <p:nvSpPr>
          <p:cNvPr id="5" name="TextBox 4"/>
          <p:cNvSpPr txBox="1"/>
          <p:nvPr/>
        </p:nvSpPr>
        <p:spPr>
          <a:xfrm>
            <a:off x="1333500" y="2362200"/>
            <a:ext cx="2667000" cy="646331"/>
          </a:xfrm>
          <a:prstGeom prst="rect">
            <a:avLst/>
          </a:prstGeom>
          <a:noFill/>
        </p:spPr>
        <p:txBody>
          <a:bodyPr wrap="square" rtlCol="0">
            <a:spAutoFit/>
          </a:bodyPr>
          <a:lstStyle/>
          <a:p>
            <a:r>
              <a:rPr lang="en-US" sz="3600" dirty="0" smtClean="0"/>
              <a:t>of text</a:t>
            </a:r>
            <a:endParaRPr lang="en-US" sz="3600" dirty="0"/>
          </a:p>
        </p:txBody>
      </p:sp>
      <p:sp>
        <p:nvSpPr>
          <p:cNvPr id="6" name="TextBox 5"/>
          <p:cNvSpPr txBox="1"/>
          <p:nvPr/>
        </p:nvSpPr>
        <p:spPr>
          <a:xfrm>
            <a:off x="5671314" y="4038600"/>
            <a:ext cx="3276600" cy="646331"/>
          </a:xfrm>
          <a:prstGeom prst="rect">
            <a:avLst/>
          </a:prstGeom>
          <a:noFill/>
        </p:spPr>
        <p:txBody>
          <a:bodyPr wrap="square" rtlCol="0">
            <a:spAutoFit/>
          </a:bodyPr>
          <a:lstStyle/>
          <a:p>
            <a:r>
              <a:rPr lang="en-US" sz="3600" dirty="0" smtClean="0"/>
              <a:t>and images</a:t>
            </a:r>
            <a:endParaRPr lang="en-US" sz="3600" dirty="0"/>
          </a:p>
        </p:txBody>
      </p:sp>
      <p:pic>
        <p:nvPicPr>
          <p:cNvPr id="3074" name="Picture 2" descr="C:\Users\sbradford1\Pictures\Law College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229" y="1676400"/>
            <a:ext cx="1382771" cy="20758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3500" y="5334000"/>
            <a:ext cx="6477000" cy="646331"/>
          </a:xfrm>
          <a:prstGeom prst="rect">
            <a:avLst/>
          </a:prstGeom>
          <a:noFill/>
        </p:spPr>
        <p:txBody>
          <a:bodyPr wrap="square" rtlCol="0">
            <a:spAutoFit/>
          </a:bodyPr>
          <a:lstStyle/>
          <a:p>
            <a:pPr algn="ctr"/>
            <a:r>
              <a:rPr lang="en-US" sz="3600" dirty="0"/>
              <a:t>f</a:t>
            </a:r>
            <a:r>
              <a:rPr lang="en-US" sz="3600" dirty="0" smtClean="0"/>
              <a:t>rom slide to slide</a:t>
            </a:r>
            <a:endParaRPr lang="en-US" sz="3600" dirty="0"/>
          </a:p>
        </p:txBody>
      </p:sp>
    </p:spTree>
    <p:extLst>
      <p:ext uri="{BB962C8B-B14F-4D97-AF65-F5344CB8AC3E}">
        <p14:creationId xmlns:p14="http://schemas.microsoft.com/office/powerpoint/2010/main" val="3215538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3"/>
          <p:cNvSpPr>
            <a:spLocks noGrp="1" noChangeArrowheads="1"/>
          </p:cNvSpPr>
          <p:nvPr>
            <p:ph type="dt" sz="quarter" idx="10"/>
          </p:nvPr>
        </p:nvSpPr>
        <p:spPr>
          <a:noFill/>
        </p:spPr>
        <p:txBody>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r>
              <a:rPr kumimoji="0" lang="en-US" altLang="en-US" sz="1400" dirty="0">
                <a:solidFill>
                  <a:srgbClr val="FFFFFF"/>
                </a:solidFill>
                <a:latin typeface="Times New Roman" charset="0"/>
              </a:rPr>
              <a:t>11/19/1863</a:t>
            </a:r>
          </a:p>
        </p:txBody>
      </p:sp>
      <p:sp>
        <p:nvSpPr>
          <p:cNvPr id="4103" name="Rectangle 7"/>
          <p:cNvSpPr>
            <a:spLocks noGrp="1" noChangeArrowheads="1"/>
          </p:cNvSpPr>
          <p:nvPr>
            <p:ph type="ctrTitle"/>
          </p:nvPr>
        </p:nvSpPr>
        <p:spPr/>
        <p:txBody>
          <a:bodyPr/>
          <a:lstStyle/>
          <a:p>
            <a:r>
              <a:rPr lang="en-US" altLang="en-US" dirty="0" smtClean="0"/>
              <a:t>Gettysburg Cemetery Dedication</a:t>
            </a:r>
          </a:p>
        </p:txBody>
      </p:sp>
      <p:sp>
        <p:nvSpPr>
          <p:cNvPr id="4104" name="Rectangle 8"/>
          <p:cNvSpPr>
            <a:spLocks noGrp="1" noChangeArrowheads="1"/>
          </p:cNvSpPr>
          <p:nvPr>
            <p:ph type="subTitle" idx="1"/>
          </p:nvPr>
        </p:nvSpPr>
        <p:spPr/>
        <p:txBody>
          <a:bodyPr/>
          <a:lstStyle/>
          <a:p>
            <a:r>
              <a:rPr lang="en-US" altLang="en-US" dirty="0" smtClean="0"/>
              <a:t>Abraham Lincoln</a:t>
            </a:r>
          </a:p>
          <a:p>
            <a:endParaRPr lang="en-US" altLang="en-US" dirty="0" smtClean="0"/>
          </a:p>
        </p:txBody>
      </p:sp>
    </p:spTree>
    <p:extLst>
      <p:ext uri="{BB962C8B-B14F-4D97-AF65-F5344CB8AC3E}">
        <p14:creationId xmlns:p14="http://schemas.microsoft.com/office/powerpoint/2010/main" val="326127739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linds(horizontal)">
                                      <p:cBhvr>
                                        <p:cTn id="7" dur="5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4">
                                            <p:txEl>
                                              <p:pRg st="0" end="0"/>
                                            </p:txEl>
                                          </p:spTgt>
                                        </p:tgtEl>
                                        <p:attrNameLst>
                                          <p:attrName>style.visibility</p:attrName>
                                        </p:attrNameLst>
                                      </p:cBhvr>
                                      <p:to>
                                        <p:strVal val="visible"/>
                                      </p:to>
                                    </p:set>
                                    <p:animEffect transition="in" filter="blinds(horizontal)">
                                      <p:cBhvr>
                                        <p:cTn id="12" dur="500"/>
                                        <p:tgtEl>
                                          <p:spTgt spid="4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P spid="4104"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0" y="2644170"/>
            <a:ext cx="4953000" cy="1569660"/>
          </a:xfrm>
          <a:prstGeom prst="rect">
            <a:avLst/>
          </a:prstGeom>
          <a:noFill/>
        </p:spPr>
        <p:txBody>
          <a:bodyPr wrap="square" rtlCol="0">
            <a:spAutoFit/>
          </a:bodyPr>
          <a:lstStyle/>
          <a:p>
            <a:pPr algn="ctr"/>
            <a:r>
              <a:rPr lang="en-US" sz="9600" dirty="0" smtClean="0">
                <a:solidFill>
                  <a:srgbClr val="0070C0"/>
                </a:solidFill>
              </a:rPr>
              <a:t>You</a:t>
            </a:r>
            <a:endParaRPr lang="en-US" sz="9600" dirty="0">
              <a:solidFill>
                <a:srgbClr val="0070C0"/>
              </a:solidFill>
            </a:endParaRPr>
          </a:p>
        </p:txBody>
      </p:sp>
    </p:spTree>
    <p:extLst>
      <p:ext uri="{BB962C8B-B14F-4D97-AF65-F5344CB8AC3E}">
        <p14:creationId xmlns:p14="http://schemas.microsoft.com/office/powerpoint/2010/main" val="18521826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705725"/>
            <a:ext cx="6248400" cy="1446550"/>
          </a:xfrm>
          <a:prstGeom prst="rect">
            <a:avLst/>
          </a:prstGeom>
          <a:noFill/>
        </p:spPr>
        <p:txBody>
          <a:bodyPr wrap="square" rtlCol="0">
            <a:spAutoFit/>
          </a:bodyPr>
          <a:lstStyle/>
          <a:p>
            <a:pPr algn="ctr"/>
            <a:r>
              <a:rPr lang="en-US" sz="8800" dirty="0" smtClean="0"/>
              <a:t>Practice</a:t>
            </a:r>
            <a:endParaRPr lang="en-US" sz="8800" dirty="0"/>
          </a:p>
        </p:txBody>
      </p:sp>
    </p:spTree>
    <p:extLst>
      <p:ext uri="{BB962C8B-B14F-4D97-AF65-F5344CB8AC3E}">
        <p14:creationId xmlns:p14="http://schemas.microsoft.com/office/powerpoint/2010/main" val="1792989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bradford1\Desktop\Downloads\shutterstock_1442205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 y="0"/>
            <a:ext cx="9143390" cy="744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063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bradford1\Desktop\Downloads\shutterstock_997216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9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528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4280"/>
            <a:ext cx="5486400" cy="769441"/>
          </a:xfrm>
          <a:prstGeom prst="rect">
            <a:avLst/>
          </a:prstGeom>
          <a:noFill/>
        </p:spPr>
        <p:txBody>
          <a:bodyPr wrap="square" rtlCol="0">
            <a:spAutoFit/>
          </a:bodyPr>
          <a:lstStyle/>
          <a:p>
            <a:pPr algn="ctr"/>
            <a:r>
              <a:rPr lang="en-US" sz="4400" dirty="0" smtClean="0"/>
              <a:t>What about my laser?</a:t>
            </a:r>
            <a:endParaRPr lang="en-US" sz="4400" dirty="0"/>
          </a:p>
        </p:txBody>
      </p:sp>
      <p:sp>
        <p:nvSpPr>
          <p:cNvPr id="3" name="Oval 2"/>
          <p:cNvSpPr/>
          <p:nvPr/>
        </p:nvSpPr>
        <p:spPr>
          <a:xfrm>
            <a:off x="6162600" y="2743200"/>
            <a:ext cx="152400" cy="152400"/>
          </a:xfrm>
          <a:prstGeom prst="ellipse">
            <a:avLst/>
          </a:prstGeom>
          <a:solidFill>
            <a:srgbClr val="CAF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4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0125 -0.00115 C -0.01649 -0.00301 -0.02031 -0.00115 -0.0243 -0.00023 C -0.03055 0.00579 -0.03785 0.00972 -0.0441 0.01574 C -0.05017 0.02175 -0.05746 0.02869 -0.06458 0.0324 C -0.06823 0.03725 -0.06875 0.04258 -0.07153 0.04813 C -0.07274 0.05553 -0.07587 0.06178 -0.07708 0.06918 C -0.07812 0.0752 -0.07795 0.08122 -0.07951 0.087 C -0.08038 0.09996 -0.08351 0.11476 -0.07708 0.12587 C -0.07639 0.12865 -0.07639 0.1298 -0.07482 0.13212 C -0.07326 0.13443 -0.06996 0.13836 -0.06996 0.13836 C -0.06701 0.14623 -0.06684 0.14739 -0.06215 0.15202 C -0.06007 0.15641 -0.05017 0.16451 -0.04635 0.16567 C -0.03889 0.17423 -0.02847 0.18186 -0.01892 0.18557 C -0.00503 0.19737 0.01563 0.20431 0.0316 0.20546 C 0.04705 0.21009 0.06458 0.19945 0.08038 0.19829 C 0.08663 0.19413 0.09462 0.19042 0.10156 0.1888 C 0.11181 0.18047 0.11337 0.16752 0.11979 0.15526 C 0.1217 0.14623 0.12604 0.13582 0.12847 0.1268 C 0.12778 0.11291 0.12726 0.09787 0.11979 0.087 C 0.11649 0.07566 0.10521 0.05553 0.09688 0.04929 C 0.09271 0.04142 0.08663 0.04119 0.08108 0.03563 C 0.07674 0.03124 0.07257 0.02707 0.06702 0.02499 C 0.06129 0.02013 0.05313 0.01921 0.04653 0.01666 C 0.03386 0.01157 0.02222 0.00787 0.00955 0.00417 C 0.00556 0.00162 0.00608 0.00162 0.00087 -0.00023 C -0.00156 -0.00115 -0.00625 -0.00231 -0.00625 -0.00231 C -0.0184 -0.00023 -0.02882 0.00486 -0.04097 0.00718 C -0.04774 0.01342 -0.03941 0.00486 -0.0441 0.0125 C -0.04792 0.01874 -0.05521 0.02731 -0.06128 0.03031 C -0.06406 0.03355 -0.06736 0.04489 -0.06927 0.05021 C -0.07014 0.05715 -0.07292 0.06294 -0.07396 0.07011 C -0.07465 0.07983 -0.07552 0.08885 -0.07639 0.09857 C -0.07465 0.12032 -0.07482 0.12286 -0.06684 0.13952 C -0.0658 0.14415 -0.06389 0.14623 -0.06059 0.14785 C -0.05208 0.15919 -0.04132 0.16682 -0.03073 0.174 C -0.02604 0.177 -0.02239 0.1814 -0.01719 0.18348 C -0.01007 0.18996 -0.00069 0.1932 0.00712 0.19829 C 0.01736 0.20477 0.02674 0.21078 0.03785 0.21402 C 0.04688 0.21333 0.05191 0.21495 0.05903 0.21078 C 0.07066 0.20408 0.07639 0.18603 0.08663 0.17932 C 0.09028 0.17307 0.0941 0.16867 0.09931 0.16474 C 0.10469 0.15433 0.0974 0.16729 0.10712 0.15618 C 0.11302 0.14947 0.11806 0.13975 0.12448 0.1342 C 0.12535 0.1298 0.12761 0.12772 0.12917 0.12379 C 0.13021 0.12101 0.13073 0.11731 0.1316 0.1143 C 0.13177 0.1106 0.1342 0.08793 0.13073 0.08168 C 0.12882 0.07821 0.12465 0.07566 0.12205 0.07335 C 0.11667 0.06872 0.12118 0.07103 0.11667 0.06918 C 0.11163 0.06271 0.10677 0.06085 0.10156 0.05553 C 0.09636 0.05044 0.09149 0.04605 0.08594 0.04188 C 0.08368 0.04026 0.0816 0.03841 0.07952 0.03656 C 0.07865 0.03563 0.07813 0.03448 0.07726 0.03355 C 0.07292 0.02939 0.07379 0.03101 0.06927 0.02823 C 0.06007 0.02245 0.05191 0.0155 0.04184 0.0125 C 0.03941 0.01041 0.03733 0.00949 0.03472 0.00833 C 0.02726 0.00162 0.02014 -0.00254 0.01111 -0.00439 C 0.00226 -0.00254 -0.00607 -0.00023 -0.01493 0.00093 C -0.02135 0.00023 -0.02569 -0.00023 -0.03142 -0.00231 C -0.04288 -1.98982E-6 -0.04635 0.00995 -0.05503 0.01782 C -0.05781 0.02314 -0.05885 0.02985 -0.06128 0.03563 C -0.06406 0.04882 -0.06007 0.03193 -0.06371 0.04281 C -0.06597 0.04975 -0.0658 0.05808 -0.0684 0.06502 C -0.07083 0.07173 -0.07274 0.07867 -0.07396 0.08584 C -0.07292 0.10065 -0.06979 0.10597 -0.06528 0.11847 C -0.06285 0.12541 -0.06024 0.13397 -0.05434 0.13628 C -0.04462 0.14646 -0.05764 0.13235 -0.04878 0.14369 C -0.04601 0.14739 -0.04132 0.14762 -0.03854 0.15109 C -0.03507 0.15549 -0.03125 0.15734 -0.02743 0.1615 C -0.02413 0.1652 -0.01979 0.17029 -0.01562 0.17191 C -0.01215 0.17515 -0.00868 0.17816 -0.00469 0.17932 C 2.77778E-7 0.18348 0.00365 0.18441 0.00868 0.18765 C 0.01997 0.19482 0.01163 0.19181 0.01979 0.19413 C 0.02795 0.20176 0.03924 0.20222 0.04879 0.20338 C 0.05504 0.20315 0.06146 0.20338 0.06771 0.20246 C 0.07101 0.20199 0.07101 0.19667 0.07413 0.19505 C 0.07899 0.18811 0.08577 0.18256 0.09288 0.18047 C 0.09827 0.174 0.10434 0.17562 0.11024 0.16775 C 0.11372 0.16312 0.11979 0.15317 0.11979 0.15317 C 0.12066 0.14808 0.12222 0.14392 0.12448 0.13952 C 0.12708 0.12842 0.12552 0.13304 0.12847 0.12587 C 0.12969 0.11847 0.1316 0.11129 0.13316 0.10389 C 0.13281 0.09209 0.1342 0.07312 0.12761 0.06178 C 0.11893 0.04697 0.10868 0.04072 0.09618 0.0324 C 0.08559 0.02522 0.07483 0.01527 0.06302 0.0125 C 0.05087 0.00625 0.03768 0.00209 0.02518 -0.00231 C 0.01684 -0.00162 2.77778E-7 -0.00023 2.77778E-7 -0.00023 " pathEditMode="relative" ptsTypes="fffffffffffffffffffffffffffffffffffffffffffffffffffffffffffffffffffffffffffffffffffffA">
                                      <p:cBhvr>
                                        <p:cTn id="8"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4280"/>
            <a:ext cx="5486400" cy="769441"/>
          </a:xfrm>
          <a:prstGeom prst="rect">
            <a:avLst/>
          </a:prstGeom>
          <a:noFill/>
        </p:spPr>
        <p:txBody>
          <a:bodyPr wrap="square" rtlCol="0">
            <a:spAutoFit/>
          </a:bodyPr>
          <a:lstStyle/>
          <a:p>
            <a:pPr algn="ctr"/>
            <a:r>
              <a:rPr lang="en-US" sz="4400" dirty="0" smtClean="0"/>
              <a:t>What about my laser?</a:t>
            </a:r>
            <a:endParaRPr lang="en-US" sz="4400" dirty="0"/>
          </a:p>
        </p:txBody>
      </p:sp>
      <p:sp>
        <p:nvSpPr>
          <p:cNvPr id="4" name="Right Arrow 3"/>
          <p:cNvSpPr/>
          <p:nvPr/>
        </p:nvSpPr>
        <p:spPr>
          <a:xfrm rot="17643662">
            <a:off x="4917047" y="4574678"/>
            <a:ext cx="1854714" cy="289805"/>
          </a:xfrm>
          <a:prstGeom prst="rightArrow">
            <a:avLst>
              <a:gd name="adj1" fmla="val 18225"/>
              <a:gd name="adj2" fmla="val 8894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7563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4280"/>
            <a:ext cx="5486400" cy="769441"/>
          </a:xfrm>
          <a:prstGeom prst="rect">
            <a:avLst/>
          </a:prstGeom>
          <a:noFill/>
        </p:spPr>
        <p:txBody>
          <a:bodyPr wrap="square" rtlCol="0">
            <a:spAutoFit/>
          </a:bodyPr>
          <a:lstStyle/>
          <a:p>
            <a:pPr algn="ctr"/>
            <a:r>
              <a:rPr lang="en-US" sz="4400" dirty="0" smtClean="0"/>
              <a:t>What about my laser?</a:t>
            </a:r>
            <a:endParaRPr lang="en-US" sz="4400" dirty="0"/>
          </a:p>
        </p:txBody>
      </p:sp>
      <p:sp>
        <p:nvSpPr>
          <p:cNvPr id="3" name="Oval 2"/>
          <p:cNvSpPr/>
          <p:nvPr/>
        </p:nvSpPr>
        <p:spPr>
          <a:xfrm>
            <a:off x="5486400" y="3044280"/>
            <a:ext cx="1600200" cy="7694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0244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4280"/>
            <a:ext cx="5486400" cy="769441"/>
          </a:xfrm>
          <a:prstGeom prst="rect">
            <a:avLst/>
          </a:prstGeom>
          <a:noFill/>
        </p:spPr>
        <p:txBody>
          <a:bodyPr wrap="square" rtlCol="0">
            <a:spAutoFit/>
          </a:bodyPr>
          <a:lstStyle/>
          <a:p>
            <a:pPr algn="ctr"/>
            <a:r>
              <a:rPr lang="en-US" sz="4400" dirty="0" smtClean="0"/>
              <a:t>What about my </a:t>
            </a:r>
            <a:r>
              <a:rPr lang="en-US" sz="4400" b="1" dirty="0" smtClean="0">
                <a:solidFill>
                  <a:srgbClr val="1E03BD"/>
                </a:solidFill>
              </a:rPr>
              <a:t>laser</a:t>
            </a:r>
            <a:r>
              <a:rPr lang="en-US" sz="4400" dirty="0" smtClean="0"/>
              <a:t>?</a:t>
            </a:r>
            <a:endParaRPr lang="en-US" sz="4400" dirty="0"/>
          </a:p>
        </p:txBody>
      </p:sp>
    </p:spTree>
    <p:extLst>
      <p:ext uri="{BB962C8B-B14F-4D97-AF65-F5344CB8AC3E}">
        <p14:creationId xmlns:p14="http://schemas.microsoft.com/office/powerpoint/2010/main" val="27014478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4280"/>
            <a:ext cx="5486400" cy="769441"/>
          </a:xfrm>
          <a:prstGeom prst="rect">
            <a:avLst/>
          </a:prstGeom>
          <a:noFill/>
        </p:spPr>
        <p:txBody>
          <a:bodyPr wrap="square" rtlCol="0">
            <a:spAutoFit/>
          </a:bodyPr>
          <a:lstStyle/>
          <a:p>
            <a:pPr algn="ctr"/>
            <a:r>
              <a:rPr lang="en-US" sz="4400" dirty="0" smtClean="0">
                <a:solidFill>
                  <a:schemeClr val="bg1">
                    <a:lumMod val="75000"/>
                  </a:schemeClr>
                </a:solidFill>
              </a:rPr>
              <a:t>What about my </a:t>
            </a:r>
            <a:r>
              <a:rPr lang="en-US" sz="4400" dirty="0" smtClean="0">
                <a:solidFill>
                  <a:srgbClr val="1E03BD"/>
                </a:solidFill>
              </a:rPr>
              <a:t>laser</a:t>
            </a:r>
            <a:r>
              <a:rPr lang="en-US" sz="4400" dirty="0" smtClean="0"/>
              <a:t>?</a:t>
            </a:r>
            <a:endParaRPr lang="en-US" sz="4400" dirty="0"/>
          </a:p>
        </p:txBody>
      </p:sp>
    </p:spTree>
    <p:extLst>
      <p:ext uri="{BB962C8B-B14F-4D97-AF65-F5344CB8AC3E}">
        <p14:creationId xmlns:p14="http://schemas.microsoft.com/office/powerpoint/2010/main" val="16883943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bradford1\Pictures\Photo Album\Digital Images (All)-2015\IMG_07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8993"/>
          <a:stretch/>
        </p:blipFill>
        <p:spPr bwMode="auto">
          <a:xfrm>
            <a:off x="0" y="0"/>
            <a:ext cx="9144000" cy="8367668"/>
          </a:xfrm>
          <a:prstGeom prst="rect">
            <a:avLst/>
          </a:prstGeom>
          <a:noFill/>
          <a:extLst>
            <a:ext uri="{909E8E84-426E-40DD-AFC4-6F175D3DCCD1}">
              <a14:hiddenFill xmlns:a14="http://schemas.microsoft.com/office/drawing/2010/main">
                <a:solidFill>
                  <a:srgbClr val="FFFFFF"/>
                </a:solidFill>
              </a14:hiddenFill>
            </a:ext>
          </a:extLst>
        </p:spPr>
      </p:pic>
      <p:sp>
        <p:nvSpPr>
          <p:cNvPr id="3" name="&quot;No&quot; Symbol 2"/>
          <p:cNvSpPr/>
          <p:nvPr/>
        </p:nvSpPr>
        <p:spPr>
          <a:xfrm>
            <a:off x="2362200" y="1371600"/>
            <a:ext cx="5029200" cy="4572000"/>
          </a:xfrm>
          <a:prstGeom prst="noSmoking">
            <a:avLst>
              <a:gd name="adj" fmla="val 89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7103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r>
              <a:rPr kumimoji="0" lang="en-US" altLang="en-US" sz="1400" dirty="0">
                <a:solidFill>
                  <a:srgbClr val="FFFFFF"/>
                </a:solidFill>
                <a:latin typeface="Times New Roman" charset="0"/>
              </a:rPr>
              <a:t>11/19/1863</a:t>
            </a:r>
          </a:p>
        </p:txBody>
      </p:sp>
      <p:sp>
        <p:nvSpPr>
          <p:cNvPr id="5127" name="Rectangle 7"/>
          <p:cNvSpPr>
            <a:spLocks noGrp="1" noChangeArrowheads="1"/>
          </p:cNvSpPr>
          <p:nvPr>
            <p:ph type="title"/>
          </p:nvPr>
        </p:nvSpPr>
        <p:spPr/>
        <p:txBody>
          <a:bodyPr/>
          <a:lstStyle/>
          <a:p>
            <a:r>
              <a:rPr lang="en-US" altLang="en-US" dirty="0" smtClean="0"/>
              <a:t>Agenda</a:t>
            </a:r>
          </a:p>
        </p:txBody>
      </p:sp>
      <p:sp>
        <p:nvSpPr>
          <p:cNvPr id="5128" name="Rectangle 8"/>
          <p:cNvSpPr>
            <a:spLocks noGrp="1" noChangeArrowheads="1"/>
          </p:cNvSpPr>
          <p:nvPr>
            <p:ph type="body" idx="1"/>
          </p:nvPr>
        </p:nvSpPr>
        <p:spPr/>
        <p:txBody>
          <a:bodyPr/>
          <a:lstStyle/>
          <a:p>
            <a:r>
              <a:rPr lang="en-US" altLang="en-US" dirty="0" smtClean="0"/>
              <a:t>Met on battlefield (great)</a:t>
            </a:r>
          </a:p>
          <a:p>
            <a:r>
              <a:rPr lang="en-US" altLang="en-US" dirty="0" smtClean="0"/>
              <a:t>Dedicate portion of field - fitting!</a:t>
            </a:r>
          </a:p>
          <a:p>
            <a:r>
              <a:rPr lang="en-US" altLang="en-US" dirty="0" smtClean="0"/>
              <a:t>Unfinished work (great tasks)</a:t>
            </a:r>
          </a:p>
        </p:txBody>
      </p:sp>
    </p:spTree>
    <p:extLst>
      <p:ext uri="{BB962C8B-B14F-4D97-AF65-F5344CB8AC3E}">
        <p14:creationId xmlns:p14="http://schemas.microsoft.com/office/powerpoint/2010/main" val="27443679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8">
                                            <p:txEl>
                                              <p:pRg st="0" end="0"/>
                                            </p:txEl>
                                          </p:spTgt>
                                        </p:tgtEl>
                                        <p:attrNameLst>
                                          <p:attrName>style.visibility</p:attrName>
                                        </p:attrNameLst>
                                      </p:cBhvr>
                                      <p:to>
                                        <p:strVal val="visible"/>
                                      </p:to>
                                    </p:set>
                                    <p:animEffect transition="in" filter="blinds(horizontal)">
                                      <p:cBhvr>
                                        <p:cTn id="12" dur="500"/>
                                        <p:tgtEl>
                                          <p:spTgt spid="51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8">
                                            <p:txEl>
                                              <p:pRg st="1" end="1"/>
                                            </p:txEl>
                                          </p:spTgt>
                                        </p:tgtEl>
                                        <p:attrNameLst>
                                          <p:attrName>style.visibility</p:attrName>
                                        </p:attrNameLst>
                                      </p:cBhvr>
                                      <p:to>
                                        <p:strVal val="visible"/>
                                      </p:to>
                                    </p:set>
                                    <p:animEffect transition="in" filter="blinds(horizontal)">
                                      <p:cBhvr>
                                        <p:cTn id="17" dur="500"/>
                                        <p:tgtEl>
                                          <p:spTgt spid="512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8">
                                            <p:txEl>
                                              <p:pRg st="2" end="2"/>
                                            </p:txEl>
                                          </p:spTgt>
                                        </p:tgtEl>
                                        <p:attrNameLst>
                                          <p:attrName>style.visibility</p:attrName>
                                        </p:attrNameLst>
                                      </p:cBhvr>
                                      <p:to>
                                        <p:strVal val="visible"/>
                                      </p:to>
                                    </p:set>
                                    <p:animEffect transition="in" filter="blinds(horizontal)">
                                      <p:cBhvr>
                                        <p:cTn id="22" dur="500"/>
                                        <p:tgtEl>
                                          <p:spTgt spid="51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P spid="5128"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4280"/>
            <a:ext cx="4572000" cy="769441"/>
          </a:xfrm>
          <a:prstGeom prst="rect">
            <a:avLst/>
          </a:prstGeom>
          <a:noFill/>
        </p:spPr>
        <p:txBody>
          <a:bodyPr wrap="square" rtlCol="0">
            <a:spAutoFit/>
          </a:bodyPr>
          <a:lstStyle/>
          <a:p>
            <a:pPr algn="ctr"/>
            <a:r>
              <a:rPr lang="en-US" sz="4400" dirty="0" smtClean="0"/>
              <a:t>Timing</a:t>
            </a:r>
            <a:endParaRPr lang="en-US" sz="4400" dirty="0"/>
          </a:p>
        </p:txBody>
      </p:sp>
    </p:spTree>
    <p:extLst>
      <p:ext uri="{BB962C8B-B14F-4D97-AF65-F5344CB8AC3E}">
        <p14:creationId xmlns:p14="http://schemas.microsoft.com/office/powerpoint/2010/main" val="39912454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5" name="Group 3"/>
          <p:cNvGraphicFramePr>
            <a:graphicFrameLocks noGrp="1"/>
          </p:cNvGraphicFramePr>
          <p:nvPr/>
        </p:nvGraphicFramePr>
        <p:xfrm>
          <a:off x="685800" y="1600200"/>
          <a:ext cx="7772400" cy="5029200"/>
        </p:xfrm>
        <a:graphic>
          <a:graphicData uri="http://schemas.openxmlformats.org/drawingml/2006/table">
            <a:tbl>
              <a:tblPr/>
              <a:tblGrid>
                <a:gridCol w="2286000"/>
                <a:gridCol w="2608263"/>
                <a:gridCol w="2878137"/>
              </a:tblGrid>
              <a:tr h="1123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Pre-filing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Waiting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Post-Effective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ysDot"/>
                      <a:round/>
                      <a:headEnd type="none" w="med" len="med"/>
                      <a:tailEnd type="none" w="med" len="med"/>
                    </a:lnL>
                    <a:lnR w="381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15729" name="Text Box 25"/>
          <p:cNvSpPr txBox="1">
            <a:spLocks noChangeArrowheads="1"/>
          </p:cNvSpPr>
          <p:nvPr/>
        </p:nvSpPr>
        <p:spPr bwMode="auto">
          <a:xfrm>
            <a:off x="762000" y="3124200"/>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b="1" smtClean="0">
                <a:solidFill>
                  <a:srgbClr val="000000"/>
                </a:solidFill>
              </a:rPr>
              <a:t>5(a)</a:t>
            </a:r>
          </a:p>
        </p:txBody>
      </p:sp>
      <p:sp>
        <p:nvSpPr>
          <p:cNvPr id="115730" name="Text Box 26"/>
          <p:cNvSpPr txBox="1">
            <a:spLocks noChangeArrowheads="1"/>
          </p:cNvSpPr>
          <p:nvPr/>
        </p:nvSpPr>
        <p:spPr bwMode="auto">
          <a:xfrm>
            <a:off x="914400" y="4343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endParaRPr lang="en-US" altLang="en-US" sz="2400" smtClean="0">
              <a:solidFill>
                <a:srgbClr val="000000"/>
              </a:solidFill>
            </a:endParaRPr>
          </a:p>
        </p:txBody>
      </p:sp>
      <p:sp>
        <p:nvSpPr>
          <p:cNvPr id="115731" name="Text Box 27"/>
          <p:cNvSpPr txBox="1">
            <a:spLocks noChangeArrowheads="1"/>
          </p:cNvSpPr>
          <p:nvPr/>
        </p:nvSpPr>
        <p:spPr bwMode="auto">
          <a:xfrm>
            <a:off x="3048000" y="40386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3600" b="1" smtClean="0">
                <a:solidFill>
                  <a:srgbClr val="000000"/>
                </a:solidFill>
              </a:rPr>
              <a:t>5(b)</a:t>
            </a:r>
          </a:p>
        </p:txBody>
      </p:sp>
      <p:sp>
        <p:nvSpPr>
          <p:cNvPr id="115732" name="Text Box 28"/>
          <p:cNvSpPr txBox="1">
            <a:spLocks noChangeArrowheads="1"/>
          </p:cNvSpPr>
          <p:nvPr/>
        </p:nvSpPr>
        <p:spPr bwMode="auto">
          <a:xfrm>
            <a:off x="838200" y="52578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3600" b="1" smtClean="0">
                <a:solidFill>
                  <a:srgbClr val="000000"/>
                </a:solidFill>
              </a:rPr>
              <a:t>5(c)</a:t>
            </a:r>
          </a:p>
        </p:txBody>
      </p:sp>
      <p:sp>
        <p:nvSpPr>
          <p:cNvPr id="115733" name="Line 29"/>
          <p:cNvSpPr>
            <a:spLocks noChangeShapeType="1"/>
          </p:cNvSpPr>
          <p:nvPr/>
        </p:nvSpPr>
        <p:spPr bwMode="auto">
          <a:xfrm>
            <a:off x="1752600" y="3429000"/>
            <a:ext cx="3733800" cy="0"/>
          </a:xfrm>
          <a:prstGeom prst="line">
            <a:avLst/>
          </a:prstGeom>
          <a:noFill/>
          <a:ln w="444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
        <p:nvSpPr>
          <p:cNvPr id="115734" name="Line 30"/>
          <p:cNvSpPr>
            <a:spLocks noChangeShapeType="1"/>
          </p:cNvSpPr>
          <p:nvPr/>
        </p:nvSpPr>
        <p:spPr bwMode="auto">
          <a:xfrm>
            <a:off x="4038600" y="4419600"/>
            <a:ext cx="4343400" cy="0"/>
          </a:xfrm>
          <a:prstGeom prst="line">
            <a:avLst/>
          </a:prstGeom>
          <a:noFill/>
          <a:ln w="444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
        <p:nvSpPr>
          <p:cNvPr id="115735" name="Line 31"/>
          <p:cNvSpPr>
            <a:spLocks noChangeShapeType="1"/>
          </p:cNvSpPr>
          <p:nvPr/>
        </p:nvSpPr>
        <p:spPr bwMode="auto">
          <a:xfrm>
            <a:off x="1828800" y="5638800"/>
            <a:ext cx="990600" cy="0"/>
          </a:xfrm>
          <a:prstGeom prst="line">
            <a:avLst/>
          </a:prstGeom>
          <a:noFill/>
          <a:ln w="444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
        <p:nvSpPr>
          <p:cNvPr id="115736" name="Line 32"/>
          <p:cNvSpPr>
            <a:spLocks noChangeShapeType="1"/>
          </p:cNvSpPr>
          <p:nvPr/>
        </p:nvSpPr>
        <p:spPr bwMode="auto">
          <a:xfrm>
            <a:off x="2971800" y="5638800"/>
            <a:ext cx="5334000" cy="0"/>
          </a:xfrm>
          <a:prstGeom prst="line">
            <a:avLst/>
          </a:prstGeom>
          <a:noFill/>
          <a:ln w="28575" cap="rnd">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
        <p:nvSpPr>
          <p:cNvPr id="115737" name="Text Box 33"/>
          <p:cNvSpPr txBox="1">
            <a:spLocks noChangeArrowheads="1"/>
          </p:cNvSpPr>
          <p:nvPr/>
        </p:nvSpPr>
        <p:spPr bwMode="auto">
          <a:xfrm>
            <a:off x="3581400" y="58674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00"/>
                </a:solidFill>
              </a:rPr>
              <a:t>(Stop orders; refusal orders; investigations)</a:t>
            </a:r>
          </a:p>
        </p:txBody>
      </p:sp>
      <p:sp>
        <p:nvSpPr>
          <p:cNvPr id="115738" name="Rectangle 34"/>
          <p:cNvSpPr>
            <a:spLocks noChangeArrowheads="1"/>
          </p:cNvSpPr>
          <p:nvPr/>
        </p:nvSpPr>
        <p:spPr bwMode="auto">
          <a:xfrm>
            <a:off x="2971800" y="1600200"/>
            <a:ext cx="2590800" cy="5257800"/>
          </a:xfrm>
          <a:prstGeom prst="rect">
            <a:avLst/>
          </a:prstGeom>
          <a:solidFill>
            <a:schemeClr val="folHlink">
              <a:alpha val="30980"/>
            </a:schemeClr>
          </a:solidFill>
          <a:ln w="9525">
            <a:solidFill>
              <a:schemeClr val="tx1"/>
            </a:solidFill>
            <a:miter lim="800000"/>
            <a:headEnd/>
            <a:tailEnd/>
          </a:ln>
        </p:spPr>
        <p:txBody>
          <a:bodyPr wrap="none" anchor="ct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lnSpc>
                <a:spcPct val="80000"/>
              </a:lnSpc>
              <a:spcBef>
                <a:spcPct val="20000"/>
              </a:spcBef>
              <a:spcAft>
                <a:spcPct val="0"/>
              </a:spcAft>
              <a:buFontTx/>
              <a:buNone/>
            </a:pPr>
            <a:endParaRPr lang="en-US" altLang="en-US" sz="4400" b="1" smtClean="0">
              <a:solidFill>
                <a:srgbClr val="FF3300"/>
              </a:solidFill>
            </a:endParaRPr>
          </a:p>
        </p:txBody>
      </p:sp>
      <p:sp>
        <p:nvSpPr>
          <p:cNvPr id="115739" name="Text Box 36"/>
          <p:cNvSpPr txBox="1">
            <a:spLocks noChangeArrowheads="1"/>
          </p:cNvSpPr>
          <p:nvPr/>
        </p:nvSpPr>
        <p:spPr bwMode="auto">
          <a:xfrm>
            <a:off x="3429000" y="152400"/>
            <a:ext cx="2667000" cy="831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FF"/>
                </a:solidFill>
              </a:rPr>
              <a:t>Omega registration statement filed</a:t>
            </a:r>
          </a:p>
        </p:txBody>
      </p:sp>
      <p:sp>
        <p:nvSpPr>
          <p:cNvPr id="115740" name="Line 37"/>
          <p:cNvSpPr>
            <a:spLocks noChangeShapeType="1"/>
          </p:cNvSpPr>
          <p:nvPr/>
        </p:nvSpPr>
        <p:spPr bwMode="auto">
          <a:xfrm flipH="1">
            <a:off x="2971800" y="990600"/>
            <a:ext cx="457200" cy="609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Tree>
    <p:extLst>
      <p:ext uri="{BB962C8B-B14F-4D97-AF65-F5344CB8AC3E}">
        <p14:creationId xmlns:p14="http://schemas.microsoft.com/office/powerpoint/2010/main" val="3299315177"/>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228600"/>
            <a:ext cx="7772400" cy="1143000"/>
          </a:xfrm>
        </p:spPr>
        <p:txBody>
          <a:bodyPr/>
          <a:lstStyle/>
          <a:p>
            <a:pPr eaLnBrk="1" hangingPunct="1"/>
            <a:r>
              <a:rPr lang="en-US" altLang="en-US" smtClean="0"/>
              <a:t>Section 5(b)(1) of the Securities Act</a:t>
            </a:r>
          </a:p>
        </p:txBody>
      </p:sp>
      <p:sp>
        <p:nvSpPr>
          <p:cNvPr id="116739" name="Text Box 3"/>
          <p:cNvSpPr txBox="1">
            <a:spLocks noChangeArrowheads="1"/>
          </p:cNvSpPr>
          <p:nvPr/>
        </p:nvSpPr>
        <p:spPr bwMode="auto">
          <a:xfrm>
            <a:off x="304800" y="1676400"/>
            <a:ext cx="8458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00"/>
                </a:solidFill>
              </a:rPr>
              <a:t>It shall be unlawful for any person, directly or indirectly—</a:t>
            </a:r>
          </a:p>
          <a:p>
            <a:pPr eaLnBrk="1" fontAlgn="base" hangingPunct="1">
              <a:spcBef>
                <a:spcPct val="50000"/>
              </a:spcBef>
              <a:spcAft>
                <a:spcPct val="0"/>
              </a:spcAft>
              <a:buFontTx/>
              <a:buNone/>
            </a:pPr>
            <a:r>
              <a:rPr lang="en-US" altLang="en-US" sz="2400" smtClean="0">
                <a:solidFill>
                  <a:srgbClr val="000000"/>
                </a:solidFill>
              </a:rPr>
              <a:t>	(1) to make use of any means or instruments of transportation or communication in interstate commerce or of the mails </a:t>
            </a:r>
            <a:r>
              <a:rPr lang="en-US" altLang="en-US" sz="2400" smtClean="0">
                <a:solidFill>
                  <a:srgbClr val="0000FF"/>
                </a:solidFill>
              </a:rPr>
              <a:t>to carry or transmit any </a:t>
            </a:r>
            <a:r>
              <a:rPr lang="en-US" altLang="en-US" sz="2400" b="1" smtClean="0">
                <a:solidFill>
                  <a:srgbClr val="0000FF"/>
                </a:solidFill>
              </a:rPr>
              <a:t>prospectus</a:t>
            </a:r>
            <a:r>
              <a:rPr lang="en-US" altLang="en-US" sz="2400" smtClean="0">
                <a:solidFill>
                  <a:srgbClr val="000000"/>
                </a:solidFill>
              </a:rPr>
              <a:t> relating to any security with respect to which a registration statement has been filed under this title, </a:t>
            </a:r>
            <a:r>
              <a:rPr lang="en-US" altLang="en-US" sz="2400" b="1" smtClean="0">
                <a:solidFill>
                  <a:srgbClr val="0000FF"/>
                </a:solidFill>
              </a:rPr>
              <a:t>unless</a:t>
            </a:r>
            <a:r>
              <a:rPr lang="en-US" altLang="en-US" sz="2400" smtClean="0">
                <a:solidFill>
                  <a:srgbClr val="0000FF"/>
                </a:solidFill>
              </a:rPr>
              <a:t> such prospectus meets the requirements of section 10</a:t>
            </a:r>
            <a:r>
              <a:rPr lang="en-US" altLang="en-US" sz="2400" smtClean="0">
                <a:solidFill>
                  <a:srgbClr val="000000"/>
                </a:solidFill>
              </a:rPr>
              <a:t>; </a:t>
            </a:r>
          </a:p>
        </p:txBody>
      </p:sp>
    </p:spTree>
    <p:extLst>
      <p:ext uri="{BB962C8B-B14F-4D97-AF65-F5344CB8AC3E}">
        <p14:creationId xmlns:p14="http://schemas.microsoft.com/office/powerpoint/2010/main" val="817720090"/>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228600"/>
            <a:ext cx="7772400" cy="1143000"/>
          </a:xfrm>
        </p:spPr>
        <p:txBody>
          <a:bodyPr/>
          <a:lstStyle/>
          <a:p>
            <a:pPr eaLnBrk="1" hangingPunct="1"/>
            <a:r>
              <a:rPr lang="en-US" altLang="en-US" smtClean="0"/>
              <a:t>Section 5(b)(1): “Carry or transmit any </a:t>
            </a:r>
            <a:r>
              <a:rPr lang="en-US" altLang="en-US" b="1" smtClean="0"/>
              <a:t>prospectus</a:t>
            </a:r>
            <a:r>
              <a:rPr lang="en-US" altLang="en-US" smtClean="0"/>
              <a:t>”</a:t>
            </a:r>
          </a:p>
        </p:txBody>
      </p:sp>
      <p:sp>
        <p:nvSpPr>
          <p:cNvPr id="117763" name="Text Box 3"/>
          <p:cNvSpPr txBox="1">
            <a:spLocks noChangeArrowheads="1"/>
          </p:cNvSpPr>
          <p:nvPr/>
        </p:nvSpPr>
        <p:spPr bwMode="auto">
          <a:xfrm>
            <a:off x="304800" y="23622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00"/>
                </a:solidFill>
              </a:rPr>
              <a:t>Section 2(a)(10):  The term “</a:t>
            </a:r>
            <a:r>
              <a:rPr lang="en-US" altLang="en-US" sz="2400" b="1" smtClean="0">
                <a:solidFill>
                  <a:srgbClr val="000000"/>
                </a:solidFill>
              </a:rPr>
              <a:t>prospectus</a:t>
            </a:r>
            <a:r>
              <a:rPr lang="en-US" altLang="en-US" sz="2400" smtClean="0">
                <a:solidFill>
                  <a:srgbClr val="000000"/>
                </a:solidFill>
              </a:rPr>
              <a:t>” means any prospectus, notice, circular, advertisement, letter, or communication, </a:t>
            </a:r>
            <a:r>
              <a:rPr lang="en-US" altLang="en-US" sz="2400" smtClean="0">
                <a:solidFill>
                  <a:srgbClr val="0000FF"/>
                </a:solidFill>
              </a:rPr>
              <a:t>written or by radio or television</a:t>
            </a:r>
            <a:r>
              <a:rPr lang="en-US" altLang="en-US" sz="2400" smtClean="0">
                <a:solidFill>
                  <a:srgbClr val="000000"/>
                </a:solidFill>
              </a:rPr>
              <a:t>, which </a:t>
            </a:r>
            <a:r>
              <a:rPr lang="en-US" altLang="en-US" sz="2400" b="1" smtClean="0">
                <a:solidFill>
                  <a:srgbClr val="0000FF"/>
                </a:solidFill>
              </a:rPr>
              <a:t>offers any security for sale</a:t>
            </a:r>
            <a:r>
              <a:rPr lang="en-US" altLang="en-US" sz="2400" smtClean="0">
                <a:solidFill>
                  <a:srgbClr val="0000FF"/>
                </a:solidFill>
              </a:rPr>
              <a:t> or </a:t>
            </a:r>
            <a:r>
              <a:rPr lang="en-US" altLang="en-US" sz="2400" b="1" smtClean="0">
                <a:solidFill>
                  <a:srgbClr val="0000FF"/>
                </a:solidFill>
              </a:rPr>
              <a:t>confirms the sale of any security</a:t>
            </a:r>
            <a:r>
              <a:rPr lang="en-US" altLang="en-US" sz="2400" smtClean="0">
                <a:solidFill>
                  <a:srgbClr val="000000"/>
                </a:solidFill>
              </a:rPr>
              <a:t>; . . . </a:t>
            </a:r>
          </a:p>
        </p:txBody>
      </p:sp>
      <p:sp>
        <p:nvSpPr>
          <p:cNvPr id="117764" name="Line 6"/>
          <p:cNvSpPr>
            <a:spLocks noChangeShapeType="1"/>
          </p:cNvSpPr>
          <p:nvPr/>
        </p:nvSpPr>
        <p:spPr bwMode="auto">
          <a:xfrm flipH="1">
            <a:off x="4648200" y="1371600"/>
            <a:ext cx="1295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Tree>
    <p:extLst>
      <p:ext uri="{BB962C8B-B14F-4D97-AF65-F5344CB8AC3E}">
        <p14:creationId xmlns:p14="http://schemas.microsoft.com/office/powerpoint/2010/main" val="754251555"/>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228600"/>
            <a:ext cx="7772400" cy="1143000"/>
          </a:xfrm>
        </p:spPr>
        <p:txBody>
          <a:bodyPr/>
          <a:lstStyle/>
          <a:p>
            <a:pPr eaLnBrk="1" hangingPunct="1"/>
            <a:r>
              <a:rPr lang="en-US" altLang="en-US" smtClean="0"/>
              <a:t>Section 5(b)(1): “Carry or transmit any </a:t>
            </a:r>
            <a:r>
              <a:rPr lang="en-US" altLang="en-US" b="1" smtClean="0"/>
              <a:t>prospectus</a:t>
            </a:r>
            <a:r>
              <a:rPr lang="en-US" altLang="en-US" smtClean="0"/>
              <a:t>”</a:t>
            </a:r>
          </a:p>
        </p:txBody>
      </p:sp>
      <p:sp>
        <p:nvSpPr>
          <p:cNvPr id="118787" name="Text Box 3"/>
          <p:cNvSpPr txBox="1">
            <a:spLocks noChangeArrowheads="1"/>
          </p:cNvSpPr>
          <p:nvPr/>
        </p:nvSpPr>
        <p:spPr bwMode="auto">
          <a:xfrm>
            <a:off x="304800" y="23622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00"/>
                </a:solidFill>
              </a:rPr>
              <a:t>Section 2(a)(10):  The term “</a:t>
            </a:r>
            <a:r>
              <a:rPr lang="en-US" altLang="en-US" sz="2400" b="1" smtClean="0">
                <a:solidFill>
                  <a:srgbClr val="000000"/>
                </a:solidFill>
              </a:rPr>
              <a:t>prospectus</a:t>
            </a:r>
            <a:r>
              <a:rPr lang="en-US" altLang="en-US" sz="2400" smtClean="0">
                <a:solidFill>
                  <a:srgbClr val="000000"/>
                </a:solidFill>
              </a:rPr>
              <a:t>” means any prospectus, notice, circular, advertisement, letter, or communication, </a:t>
            </a:r>
            <a:r>
              <a:rPr lang="en-US" altLang="en-US" sz="2400" i="1" smtClean="0">
                <a:solidFill>
                  <a:srgbClr val="0000FF"/>
                </a:solidFill>
              </a:rPr>
              <a:t>written or by radio or television</a:t>
            </a:r>
            <a:r>
              <a:rPr lang="en-US" altLang="en-US" sz="2400" smtClean="0">
                <a:solidFill>
                  <a:srgbClr val="000000"/>
                </a:solidFill>
              </a:rPr>
              <a:t>, which </a:t>
            </a:r>
            <a:r>
              <a:rPr lang="en-US" altLang="en-US" sz="2400" b="1" smtClean="0">
                <a:solidFill>
                  <a:srgbClr val="0000FF"/>
                </a:solidFill>
              </a:rPr>
              <a:t>offers any security for sale</a:t>
            </a:r>
            <a:r>
              <a:rPr lang="en-US" altLang="en-US" sz="2400" smtClean="0">
                <a:solidFill>
                  <a:srgbClr val="0000FF"/>
                </a:solidFill>
              </a:rPr>
              <a:t> </a:t>
            </a:r>
            <a:r>
              <a:rPr lang="en-US" altLang="en-US" sz="2400" i="1" smtClean="0">
                <a:solidFill>
                  <a:srgbClr val="0000FF"/>
                </a:solidFill>
              </a:rPr>
              <a:t>or confirms the sale of any security</a:t>
            </a:r>
            <a:r>
              <a:rPr lang="en-US" altLang="en-US" sz="2400" smtClean="0">
                <a:solidFill>
                  <a:srgbClr val="000000"/>
                </a:solidFill>
              </a:rPr>
              <a:t>; . . . </a:t>
            </a:r>
          </a:p>
        </p:txBody>
      </p:sp>
      <p:sp>
        <p:nvSpPr>
          <p:cNvPr id="118788" name="Line 5"/>
          <p:cNvSpPr>
            <a:spLocks noChangeShapeType="1"/>
          </p:cNvSpPr>
          <p:nvPr/>
        </p:nvSpPr>
        <p:spPr bwMode="auto">
          <a:xfrm flipH="1">
            <a:off x="4648200" y="1371600"/>
            <a:ext cx="1295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
        <p:nvSpPr>
          <p:cNvPr id="118789" name="Text Box 6"/>
          <p:cNvSpPr txBox="1">
            <a:spLocks noChangeArrowheads="1"/>
          </p:cNvSpPr>
          <p:nvPr/>
        </p:nvSpPr>
        <p:spPr bwMode="auto">
          <a:xfrm>
            <a:off x="457200" y="44196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00"/>
                </a:solidFill>
              </a:rPr>
              <a:t>Section 2(a)(3): The term “</a:t>
            </a:r>
            <a:r>
              <a:rPr lang="en-US" altLang="en-US" sz="2400" b="1" smtClean="0">
                <a:solidFill>
                  <a:srgbClr val="000000"/>
                </a:solidFill>
              </a:rPr>
              <a:t>sale</a:t>
            </a:r>
            <a:r>
              <a:rPr lang="en-US" altLang="en-US" sz="2400" smtClean="0">
                <a:solidFill>
                  <a:srgbClr val="000000"/>
                </a:solidFill>
              </a:rPr>
              <a:t>” or “</a:t>
            </a:r>
            <a:r>
              <a:rPr lang="en-US" altLang="en-US" sz="2400" b="1" smtClean="0">
                <a:solidFill>
                  <a:srgbClr val="000000"/>
                </a:solidFill>
              </a:rPr>
              <a:t>sell</a:t>
            </a:r>
            <a:r>
              <a:rPr lang="en-US" altLang="en-US" sz="2400" smtClean="0">
                <a:solidFill>
                  <a:srgbClr val="000000"/>
                </a:solidFill>
              </a:rPr>
              <a:t>” shall include every contract of sale or disposition of a security or interest in a security, for value.  The term “</a:t>
            </a:r>
            <a:r>
              <a:rPr lang="en-US" altLang="en-US" sz="2400" b="1" smtClean="0">
                <a:solidFill>
                  <a:srgbClr val="000000"/>
                </a:solidFill>
              </a:rPr>
              <a:t>offer to sell</a:t>
            </a:r>
            <a:r>
              <a:rPr lang="en-US" altLang="en-US" sz="2400" smtClean="0">
                <a:solidFill>
                  <a:srgbClr val="000000"/>
                </a:solidFill>
              </a:rPr>
              <a:t>”, “</a:t>
            </a:r>
            <a:r>
              <a:rPr lang="en-US" altLang="en-US" sz="2400" b="1" smtClean="0">
                <a:solidFill>
                  <a:srgbClr val="000000"/>
                </a:solidFill>
              </a:rPr>
              <a:t>offer for sale</a:t>
            </a:r>
            <a:r>
              <a:rPr lang="en-US" altLang="en-US" sz="2400" smtClean="0">
                <a:solidFill>
                  <a:srgbClr val="000000"/>
                </a:solidFill>
              </a:rPr>
              <a:t>”, or “</a:t>
            </a:r>
            <a:r>
              <a:rPr lang="en-US" altLang="en-US" sz="2400" b="1" smtClean="0">
                <a:solidFill>
                  <a:srgbClr val="000000"/>
                </a:solidFill>
              </a:rPr>
              <a:t>offer</a:t>
            </a:r>
            <a:r>
              <a:rPr lang="en-US" altLang="en-US" sz="2400" smtClean="0">
                <a:solidFill>
                  <a:srgbClr val="000000"/>
                </a:solidFill>
              </a:rPr>
              <a:t>” shall include </a:t>
            </a:r>
            <a:r>
              <a:rPr lang="en-US" altLang="en-US" sz="2400" smtClean="0">
                <a:solidFill>
                  <a:srgbClr val="0000FF"/>
                </a:solidFill>
              </a:rPr>
              <a:t>every attempt or offer to dispose of, or solicitation of an offer to buy, a security or interest in a security, for value</a:t>
            </a:r>
            <a:r>
              <a:rPr lang="en-US" altLang="en-US" sz="2400" smtClean="0">
                <a:solidFill>
                  <a:srgbClr val="000000"/>
                </a:solidFill>
              </a:rPr>
              <a:t>. . . .</a:t>
            </a:r>
          </a:p>
        </p:txBody>
      </p:sp>
      <p:sp>
        <p:nvSpPr>
          <p:cNvPr id="118790" name="Line 7"/>
          <p:cNvSpPr>
            <a:spLocks noChangeShapeType="1"/>
          </p:cNvSpPr>
          <p:nvPr/>
        </p:nvSpPr>
        <p:spPr bwMode="auto">
          <a:xfrm flipH="1">
            <a:off x="4038600" y="3505200"/>
            <a:ext cx="18288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Tree>
    <p:extLst>
      <p:ext uri="{BB962C8B-B14F-4D97-AF65-F5344CB8AC3E}">
        <p14:creationId xmlns:p14="http://schemas.microsoft.com/office/powerpoint/2010/main" val="3757583117"/>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228600"/>
            <a:ext cx="7772400" cy="1143000"/>
          </a:xfrm>
        </p:spPr>
        <p:txBody>
          <a:bodyPr/>
          <a:lstStyle/>
          <a:p>
            <a:pPr eaLnBrk="1" hangingPunct="1"/>
            <a:r>
              <a:rPr lang="en-US" altLang="en-US" smtClean="0"/>
              <a:t>Section 5(b)(1): “Carry or transmit any </a:t>
            </a:r>
            <a:r>
              <a:rPr lang="en-US" altLang="en-US" b="1" smtClean="0"/>
              <a:t>prospectus</a:t>
            </a:r>
            <a:r>
              <a:rPr lang="en-US" altLang="en-US" smtClean="0"/>
              <a:t>”</a:t>
            </a:r>
          </a:p>
        </p:txBody>
      </p:sp>
      <p:sp>
        <p:nvSpPr>
          <p:cNvPr id="119811" name="Text Box 3"/>
          <p:cNvSpPr txBox="1">
            <a:spLocks noChangeArrowheads="1"/>
          </p:cNvSpPr>
          <p:nvPr/>
        </p:nvSpPr>
        <p:spPr bwMode="auto">
          <a:xfrm>
            <a:off x="304800" y="2362200"/>
            <a:ext cx="845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00"/>
                </a:solidFill>
              </a:rPr>
              <a:t>Section 2(a)(10):  The term “</a:t>
            </a:r>
            <a:r>
              <a:rPr lang="en-US" altLang="en-US" sz="2400" b="1" smtClean="0">
                <a:solidFill>
                  <a:srgbClr val="000000"/>
                </a:solidFill>
              </a:rPr>
              <a:t>prospectus</a:t>
            </a:r>
            <a:r>
              <a:rPr lang="en-US" altLang="en-US" sz="2400" smtClean="0">
                <a:solidFill>
                  <a:srgbClr val="000000"/>
                </a:solidFill>
              </a:rPr>
              <a:t>” means any prospectus, notice, circular, advertisement, letter, or communication, </a:t>
            </a:r>
            <a:r>
              <a:rPr lang="en-US" altLang="en-US" sz="2400" b="1" smtClean="0">
                <a:solidFill>
                  <a:srgbClr val="0000FF"/>
                </a:solidFill>
              </a:rPr>
              <a:t>written or by radio or television</a:t>
            </a:r>
            <a:r>
              <a:rPr lang="en-US" altLang="en-US" sz="2400" smtClean="0">
                <a:solidFill>
                  <a:srgbClr val="000000"/>
                </a:solidFill>
              </a:rPr>
              <a:t>, which </a:t>
            </a:r>
            <a:r>
              <a:rPr lang="en-US" altLang="en-US" sz="2400" smtClean="0">
                <a:solidFill>
                  <a:srgbClr val="0000FF"/>
                </a:solidFill>
              </a:rPr>
              <a:t>offers any security for sale or confirms the sale of any security</a:t>
            </a:r>
            <a:r>
              <a:rPr lang="en-US" altLang="en-US" sz="2400" smtClean="0">
                <a:solidFill>
                  <a:srgbClr val="000000"/>
                </a:solidFill>
              </a:rPr>
              <a:t>; . . . </a:t>
            </a:r>
          </a:p>
        </p:txBody>
      </p:sp>
      <p:sp>
        <p:nvSpPr>
          <p:cNvPr id="119812" name="Line 5"/>
          <p:cNvSpPr>
            <a:spLocks noChangeShapeType="1"/>
          </p:cNvSpPr>
          <p:nvPr/>
        </p:nvSpPr>
        <p:spPr bwMode="auto">
          <a:xfrm flipH="1">
            <a:off x="4648200" y="1371600"/>
            <a:ext cx="1295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
        <p:nvSpPr>
          <p:cNvPr id="119813" name="Text Box 7"/>
          <p:cNvSpPr txBox="1">
            <a:spLocks noChangeArrowheads="1"/>
          </p:cNvSpPr>
          <p:nvPr/>
        </p:nvSpPr>
        <p:spPr bwMode="auto">
          <a:xfrm>
            <a:off x="457200" y="4572000"/>
            <a:ext cx="7239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lnSpc>
                <a:spcPct val="80000"/>
              </a:lnSpc>
              <a:spcBef>
                <a:spcPct val="50000"/>
              </a:spcBef>
              <a:spcAft>
                <a:spcPct val="0"/>
              </a:spcAft>
              <a:buFontTx/>
              <a:buNone/>
            </a:pPr>
            <a:r>
              <a:rPr lang="en-US" altLang="en-US" sz="2400" b="1" smtClean="0">
                <a:solidFill>
                  <a:srgbClr val="000000"/>
                </a:solidFill>
              </a:rPr>
              <a:t>Section 2(a)(9):</a:t>
            </a:r>
          </a:p>
          <a:p>
            <a:pPr eaLnBrk="1" fontAlgn="base" hangingPunct="1">
              <a:lnSpc>
                <a:spcPct val="80000"/>
              </a:lnSpc>
              <a:spcBef>
                <a:spcPct val="50000"/>
              </a:spcBef>
              <a:spcAft>
                <a:spcPct val="0"/>
              </a:spcAft>
              <a:buFontTx/>
              <a:buNone/>
            </a:pPr>
            <a:r>
              <a:rPr lang="en-US" altLang="en-US" sz="2400" b="1" smtClean="0">
                <a:solidFill>
                  <a:srgbClr val="000000"/>
                </a:solidFill>
              </a:rPr>
              <a:t>	</a:t>
            </a:r>
            <a:r>
              <a:rPr lang="en-US" altLang="en-US" sz="2400" i="1" smtClean="0">
                <a:solidFill>
                  <a:srgbClr val="000000"/>
                </a:solidFill>
              </a:rPr>
              <a:t>Written </a:t>
            </a:r>
            <a:r>
              <a:rPr lang="en-US" altLang="en-US" sz="2400" smtClean="0">
                <a:solidFill>
                  <a:srgbClr val="000000"/>
                </a:solidFill>
              </a:rPr>
              <a:t>includes </a:t>
            </a:r>
            <a:r>
              <a:rPr lang="en-US" altLang="en-US" sz="2400" i="1" smtClean="0">
                <a:solidFill>
                  <a:srgbClr val="000000"/>
                </a:solidFill>
              </a:rPr>
              <a:t>graphic communication</a:t>
            </a:r>
          </a:p>
        </p:txBody>
      </p:sp>
      <p:sp>
        <p:nvSpPr>
          <p:cNvPr id="92166" name="Text Box 8"/>
          <p:cNvSpPr txBox="1">
            <a:spLocks noChangeArrowheads="1"/>
          </p:cNvSpPr>
          <p:nvPr/>
        </p:nvSpPr>
        <p:spPr bwMode="auto">
          <a:xfrm>
            <a:off x="3505200" y="5638800"/>
            <a:ext cx="54102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lnSpc>
                <a:spcPct val="80000"/>
              </a:lnSpc>
              <a:spcBef>
                <a:spcPct val="50000"/>
              </a:spcBef>
              <a:spcAft>
                <a:spcPct val="0"/>
              </a:spcAft>
              <a:buFontTx/>
              <a:buNone/>
            </a:pPr>
            <a:r>
              <a:rPr lang="en-US" altLang="en-US" sz="2400" b="1" smtClean="0">
                <a:solidFill>
                  <a:srgbClr val="000000"/>
                </a:solidFill>
              </a:rPr>
              <a:t>Rule 405</a:t>
            </a:r>
          </a:p>
          <a:p>
            <a:pPr eaLnBrk="1" fontAlgn="base" hangingPunct="1">
              <a:lnSpc>
                <a:spcPct val="80000"/>
              </a:lnSpc>
              <a:spcBef>
                <a:spcPct val="50000"/>
              </a:spcBef>
              <a:spcAft>
                <a:spcPct val="0"/>
              </a:spcAft>
              <a:buFontTx/>
              <a:buNone/>
            </a:pPr>
            <a:r>
              <a:rPr lang="en-US" altLang="en-US" sz="2400" b="1" smtClean="0">
                <a:solidFill>
                  <a:srgbClr val="000000"/>
                </a:solidFill>
              </a:rPr>
              <a:t>Defines “graphic communication”</a:t>
            </a:r>
          </a:p>
        </p:txBody>
      </p:sp>
    </p:spTree>
    <p:extLst>
      <p:ext uri="{BB962C8B-B14F-4D97-AF65-F5344CB8AC3E}">
        <p14:creationId xmlns:p14="http://schemas.microsoft.com/office/powerpoint/2010/main" val="886426881"/>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228600"/>
            <a:ext cx="7772400" cy="1143000"/>
          </a:xfrm>
        </p:spPr>
        <p:txBody>
          <a:bodyPr/>
          <a:lstStyle/>
          <a:p>
            <a:pPr eaLnBrk="1" hangingPunct="1"/>
            <a:r>
              <a:rPr lang="en-US" altLang="en-US" smtClean="0"/>
              <a:t>Section 5(b)(1): “Carry or transmit any </a:t>
            </a:r>
            <a:r>
              <a:rPr lang="en-US" altLang="en-US" b="1" smtClean="0"/>
              <a:t>prospectus</a:t>
            </a:r>
            <a:r>
              <a:rPr lang="en-US" altLang="en-US" smtClean="0"/>
              <a:t>”</a:t>
            </a:r>
          </a:p>
        </p:txBody>
      </p:sp>
      <p:sp>
        <p:nvSpPr>
          <p:cNvPr id="120835" name="Text Box 3"/>
          <p:cNvSpPr txBox="1">
            <a:spLocks noChangeArrowheads="1"/>
          </p:cNvSpPr>
          <p:nvPr/>
        </p:nvSpPr>
        <p:spPr bwMode="auto">
          <a:xfrm>
            <a:off x="304800" y="23622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00"/>
                </a:solidFill>
              </a:rPr>
              <a:t>Section 2(a)(10):  The term “</a:t>
            </a:r>
            <a:r>
              <a:rPr lang="en-US" altLang="en-US" sz="2400" b="1" smtClean="0">
                <a:solidFill>
                  <a:srgbClr val="000000"/>
                </a:solidFill>
              </a:rPr>
              <a:t>prospectus</a:t>
            </a:r>
            <a:r>
              <a:rPr lang="en-US" altLang="en-US" sz="2400" smtClean="0">
                <a:solidFill>
                  <a:srgbClr val="000000"/>
                </a:solidFill>
              </a:rPr>
              <a:t>” means any prospectus, notice, circular, advertisement, letter, or communication, </a:t>
            </a:r>
            <a:r>
              <a:rPr lang="en-US" altLang="en-US" sz="2400" smtClean="0">
                <a:solidFill>
                  <a:srgbClr val="0000FF"/>
                </a:solidFill>
              </a:rPr>
              <a:t>written or by radio or television</a:t>
            </a:r>
            <a:r>
              <a:rPr lang="en-US" altLang="en-US" sz="2400" smtClean="0">
                <a:solidFill>
                  <a:srgbClr val="000000"/>
                </a:solidFill>
              </a:rPr>
              <a:t>, which </a:t>
            </a:r>
            <a:r>
              <a:rPr lang="en-US" altLang="en-US" sz="2400" smtClean="0">
                <a:solidFill>
                  <a:srgbClr val="0000FF"/>
                </a:solidFill>
              </a:rPr>
              <a:t>offers any security for sale or confirms the sale of any security</a:t>
            </a:r>
            <a:r>
              <a:rPr lang="en-US" altLang="en-US" sz="2400" smtClean="0">
                <a:solidFill>
                  <a:srgbClr val="000000"/>
                </a:solidFill>
              </a:rPr>
              <a:t>; . . . </a:t>
            </a:r>
          </a:p>
        </p:txBody>
      </p:sp>
      <p:sp>
        <p:nvSpPr>
          <p:cNvPr id="120836" name="Line 5"/>
          <p:cNvSpPr>
            <a:spLocks noChangeShapeType="1"/>
          </p:cNvSpPr>
          <p:nvPr/>
        </p:nvSpPr>
        <p:spPr bwMode="auto">
          <a:xfrm flipH="1">
            <a:off x="4648200" y="1371600"/>
            <a:ext cx="1295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
        <p:nvSpPr>
          <p:cNvPr id="120837" name="Text Box 6"/>
          <p:cNvSpPr txBox="1">
            <a:spLocks noChangeArrowheads="1"/>
          </p:cNvSpPr>
          <p:nvPr/>
        </p:nvSpPr>
        <p:spPr bwMode="auto">
          <a:xfrm>
            <a:off x="2690813" y="4572000"/>
            <a:ext cx="2590800" cy="877888"/>
          </a:xfrm>
          <a:prstGeom prst="rect">
            <a:avLst/>
          </a:prstGeom>
          <a:noFill/>
          <a:ln w="190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lnSpc>
                <a:spcPct val="80000"/>
              </a:lnSpc>
              <a:spcBef>
                <a:spcPct val="50000"/>
              </a:spcBef>
              <a:spcAft>
                <a:spcPct val="0"/>
              </a:spcAft>
              <a:buFontTx/>
              <a:buNone/>
            </a:pPr>
            <a:r>
              <a:rPr lang="en-US" altLang="en-US" sz="2400" b="1" smtClean="0">
                <a:solidFill>
                  <a:srgbClr val="000000"/>
                </a:solidFill>
              </a:rPr>
              <a:t>Rule 134</a:t>
            </a:r>
          </a:p>
          <a:p>
            <a:pPr algn="ctr" eaLnBrk="1" fontAlgn="base" hangingPunct="1">
              <a:lnSpc>
                <a:spcPct val="80000"/>
              </a:lnSpc>
              <a:spcBef>
                <a:spcPct val="50000"/>
              </a:spcBef>
              <a:spcAft>
                <a:spcPct val="0"/>
              </a:spcAft>
              <a:buFontTx/>
              <a:buNone/>
            </a:pPr>
            <a:r>
              <a:rPr lang="en-US" altLang="en-US" sz="2400" smtClean="0">
                <a:solidFill>
                  <a:srgbClr val="000000"/>
                </a:solidFill>
              </a:rPr>
              <a:t>Not a prospectus</a:t>
            </a:r>
          </a:p>
        </p:txBody>
      </p:sp>
    </p:spTree>
    <p:extLst>
      <p:ext uri="{BB962C8B-B14F-4D97-AF65-F5344CB8AC3E}">
        <p14:creationId xmlns:p14="http://schemas.microsoft.com/office/powerpoint/2010/main" val="140579146"/>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228600"/>
            <a:ext cx="7772400" cy="1143000"/>
          </a:xfrm>
        </p:spPr>
        <p:txBody>
          <a:bodyPr/>
          <a:lstStyle/>
          <a:p>
            <a:pPr eaLnBrk="1" hangingPunct="1"/>
            <a:r>
              <a:rPr lang="en-US" altLang="en-US" smtClean="0"/>
              <a:t>Section 5(b)(1) of the Securities Act</a:t>
            </a:r>
          </a:p>
        </p:txBody>
      </p:sp>
      <p:sp>
        <p:nvSpPr>
          <p:cNvPr id="121859" name="Text Box 3"/>
          <p:cNvSpPr txBox="1">
            <a:spLocks noChangeArrowheads="1"/>
          </p:cNvSpPr>
          <p:nvPr/>
        </p:nvSpPr>
        <p:spPr bwMode="auto">
          <a:xfrm>
            <a:off x="304800" y="1676400"/>
            <a:ext cx="8458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00"/>
                </a:solidFill>
              </a:rPr>
              <a:t>It shall be unlawful for any person, directly or indirectly—</a:t>
            </a:r>
          </a:p>
          <a:p>
            <a:pPr eaLnBrk="1" fontAlgn="base" hangingPunct="1">
              <a:spcBef>
                <a:spcPct val="50000"/>
              </a:spcBef>
              <a:spcAft>
                <a:spcPct val="0"/>
              </a:spcAft>
              <a:buFontTx/>
              <a:buNone/>
            </a:pPr>
            <a:r>
              <a:rPr lang="en-US" altLang="en-US" sz="2400" smtClean="0">
                <a:solidFill>
                  <a:srgbClr val="000000"/>
                </a:solidFill>
              </a:rPr>
              <a:t>	(1) to make use of any means or instruments of transportation or communication in interstate commerce or of the mails </a:t>
            </a:r>
            <a:r>
              <a:rPr lang="en-US" altLang="en-US" sz="2400" i="1" smtClean="0">
                <a:solidFill>
                  <a:srgbClr val="0000FF"/>
                </a:solidFill>
              </a:rPr>
              <a:t>to carry or transmit any prospectus</a:t>
            </a:r>
            <a:r>
              <a:rPr lang="en-US" altLang="en-US" sz="2400" i="1" smtClean="0">
                <a:solidFill>
                  <a:srgbClr val="000000"/>
                </a:solidFill>
              </a:rPr>
              <a:t> </a:t>
            </a:r>
            <a:r>
              <a:rPr lang="en-US" altLang="en-US" sz="2400" smtClean="0">
                <a:solidFill>
                  <a:srgbClr val="000000"/>
                </a:solidFill>
              </a:rPr>
              <a:t>relating to any security with respect to which a registration statement has been filed under this title, </a:t>
            </a:r>
            <a:r>
              <a:rPr lang="en-US" altLang="en-US" sz="2400" b="1" smtClean="0">
                <a:solidFill>
                  <a:srgbClr val="0000FF"/>
                </a:solidFill>
              </a:rPr>
              <a:t>unless such prospectus meets the requirements of section 10</a:t>
            </a:r>
            <a:r>
              <a:rPr lang="en-US" altLang="en-US" sz="2400" smtClean="0">
                <a:solidFill>
                  <a:srgbClr val="000000"/>
                </a:solidFill>
              </a:rPr>
              <a:t>; </a:t>
            </a:r>
          </a:p>
        </p:txBody>
      </p:sp>
    </p:spTree>
    <p:extLst>
      <p:ext uri="{BB962C8B-B14F-4D97-AF65-F5344CB8AC3E}">
        <p14:creationId xmlns:p14="http://schemas.microsoft.com/office/powerpoint/2010/main" val="50883535"/>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228600"/>
            <a:ext cx="7772400" cy="1143000"/>
          </a:xfrm>
        </p:spPr>
        <p:txBody>
          <a:bodyPr/>
          <a:lstStyle/>
          <a:p>
            <a:pPr eaLnBrk="1" hangingPunct="1"/>
            <a:r>
              <a:rPr lang="en-US" altLang="en-US" smtClean="0"/>
              <a:t>Section 5(b)(1) of the Securities Act</a:t>
            </a:r>
          </a:p>
        </p:txBody>
      </p:sp>
      <p:sp>
        <p:nvSpPr>
          <p:cNvPr id="122883" name="Text Box 3"/>
          <p:cNvSpPr txBox="1">
            <a:spLocks noChangeArrowheads="1"/>
          </p:cNvSpPr>
          <p:nvPr/>
        </p:nvSpPr>
        <p:spPr bwMode="auto">
          <a:xfrm>
            <a:off x="304800" y="1676400"/>
            <a:ext cx="84582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smtClean="0">
                <a:solidFill>
                  <a:srgbClr val="000000"/>
                </a:solidFill>
              </a:rPr>
              <a:t>It shall be unlawful for any person, directly or indirectly—</a:t>
            </a:r>
          </a:p>
          <a:p>
            <a:pPr eaLnBrk="1" fontAlgn="base" hangingPunct="1">
              <a:spcBef>
                <a:spcPct val="50000"/>
              </a:spcBef>
              <a:spcAft>
                <a:spcPct val="0"/>
              </a:spcAft>
              <a:buFontTx/>
              <a:buNone/>
            </a:pPr>
            <a:r>
              <a:rPr lang="en-US" altLang="en-US" sz="2400" smtClean="0">
                <a:solidFill>
                  <a:srgbClr val="000000"/>
                </a:solidFill>
              </a:rPr>
              <a:t>	(1) to make use of any means or instruments of transportation or communication in interstate commerce or of the mails </a:t>
            </a:r>
            <a:r>
              <a:rPr lang="en-US" altLang="en-US" sz="2400" smtClean="0">
                <a:solidFill>
                  <a:srgbClr val="0000FF"/>
                </a:solidFill>
              </a:rPr>
              <a:t>to carry or transmit any prospectus</a:t>
            </a:r>
            <a:r>
              <a:rPr lang="en-US" altLang="en-US" sz="2400" smtClean="0">
                <a:solidFill>
                  <a:srgbClr val="000000"/>
                </a:solidFill>
              </a:rPr>
              <a:t> relating to any security with respect to which a registration statement has been filed under this title, </a:t>
            </a:r>
            <a:r>
              <a:rPr lang="en-US" altLang="en-US" sz="2400" b="1" smtClean="0">
                <a:solidFill>
                  <a:srgbClr val="0000FF"/>
                </a:solidFill>
              </a:rPr>
              <a:t>unless such prospectus meets the requirements of section 10</a:t>
            </a:r>
            <a:r>
              <a:rPr lang="en-US" altLang="en-US" sz="2400" smtClean="0">
                <a:solidFill>
                  <a:srgbClr val="000000"/>
                </a:solidFill>
              </a:rPr>
              <a:t>; </a:t>
            </a:r>
          </a:p>
        </p:txBody>
      </p:sp>
      <p:sp>
        <p:nvSpPr>
          <p:cNvPr id="122884" name="Text Box 5"/>
          <p:cNvSpPr txBox="1">
            <a:spLocks noChangeArrowheads="1"/>
          </p:cNvSpPr>
          <p:nvPr/>
        </p:nvSpPr>
        <p:spPr bwMode="auto">
          <a:xfrm>
            <a:off x="533400" y="4800600"/>
            <a:ext cx="6477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lnSpc>
                <a:spcPct val="80000"/>
              </a:lnSpc>
              <a:spcBef>
                <a:spcPct val="50000"/>
              </a:spcBef>
              <a:spcAft>
                <a:spcPct val="0"/>
              </a:spcAft>
              <a:buFontTx/>
              <a:buNone/>
            </a:pPr>
            <a:r>
              <a:rPr lang="en-US" altLang="en-US" sz="2400" smtClean="0">
                <a:solidFill>
                  <a:srgbClr val="000000"/>
                </a:solidFill>
              </a:rPr>
              <a:t>Section 10(a): Final prospectus (when effective)</a:t>
            </a:r>
          </a:p>
          <a:p>
            <a:pPr eaLnBrk="1" fontAlgn="base" hangingPunct="1">
              <a:lnSpc>
                <a:spcPct val="80000"/>
              </a:lnSpc>
              <a:spcBef>
                <a:spcPct val="50000"/>
              </a:spcBef>
              <a:spcAft>
                <a:spcPct val="0"/>
              </a:spcAft>
              <a:buFontTx/>
              <a:buNone/>
            </a:pPr>
            <a:r>
              <a:rPr lang="en-US" altLang="en-US" sz="2400" smtClean="0">
                <a:solidFill>
                  <a:srgbClr val="000000"/>
                </a:solidFill>
              </a:rPr>
              <a:t>Section 10(b): Other communications approved by the SEC</a:t>
            </a:r>
          </a:p>
        </p:txBody>
      </p:sp>
      <p:sp>
        <p:nvSpPr>
          <p:cNvPr id="122885" name="Line 6"/>
          <p:cNvSpPr>
            <a:spLocks noChangeShapeType="1"/>
          </p:cNvSpPr>
          <p:nvPr/>
        </p:nvSpPr>
        <p:spPr bwMode="auto">
          <a:xfrm flipH="1">
            <a:off x="1295400" y="4038600"/>
            <a:ext cx="25146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lnSpc>
                <a:spcPct val="80000"/>
              </a:lnSpc>
              <a:spcBef>
                <a:spcPct val="20000"/>
              </a:spcBef>
              <a:spcAft>
                <a:spcPct val="0"/>
              </a:spcAft>
            </a:pPr>
            <a:endParaRPr lang="en-US" sz="4400" b="1" smtClean="0">
              <a:solidFill>
                <a:srgbClr val="FF3300"/>
              </a:solidFill>
            </a:endParaRPr>
          </a:p>
        </p:txBody>
      </p:sp>
      <p:sp>
        <p:nvSpPr>
          <p:cNvPr id="6" name="Text Box 9"/>
          <p:cNvSpPr txBox="1">
            <a:spLocks noChangeArrowheads="1"/>
          </p:cNvSpPr>
          <p:nvPr/>
        </p:nvSpPr>
        <p:spPr bwMode="auto">
          <a:xfrm>
            <a:off x="2286000" y="5715000"/>
            <a:ext cx="5638800" cy="979488"/>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342900" algn="l" eaLnBrk="0" hangingPunct="0">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har char="–"/>
              <a:defRPr sz="2000">
                <a:solidFill>
                  <a:schemeClr val="tx1"/>
                </a:solidFill>
                <a:latin typeface="Times New Roman" pitchFamily="18" charset="0"/>
              </a:defRPr>
            </a:lvl4pPr>
            <a:lvl5pPr marL="2057400" indent="-228600" algn="l"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lnSpc>
                <a:spcPct val="80000"/>
              </a:lnSpc>
              <a:spcBef>
                <a:spcPct val="0"/>
              </a:spcBef>
              <a:spcAft>
                <a:spcPct val="0"/>
              </a:spcAft>
              <a:buFontTx/>
              <a:buNone/>
            </a:pPr>
            <a:r>
              <a:rPr lang="en-US" altLang="en-US" sz="2400" smtClean="0">
                <a:solidFill>
                  <a:srgbClr val="FF0000"/>
                </a:solidFill>
              </a:rPr>
              <a:t>Rule 430-Preliminary Prospectus</a:t>
            </a:r>
          </a:p>
          <a:p>
            <a:pPr eaLnBrk="1" fontAlgn="base" hangingPunct="1">
              <a:lnSpc>
                <a:spcPct val="80000"/>
              </a:lnSpc>
              <a:spcBef>
                <a:spcPct val="0"/>
              </a:spcBef>
              <a:spcAft>
                <a:spcPct val="0"/>
              </a:spcAft>
              <a:buFontTx/>
              <a:buNone/>
            </a:pPr>
            <a:r>
              <a:rPr lang="en-US" altLang="en-US" sz="2400" smtClean="0">
                <a:solidFill>
                  <a:srgbClr val="FF0000"/>
                </a:solidFill>
              </a:rPr>
              <a:t>Rule 431-Summary Prospectus</a:t>
            </a:r>
          </a:p>
          <a:p>
            <a:pPr eaLnBrk="1" fontAlgn="base" hangingPunct="1">
              <a:lnSpc>
                <a:spcPct val="80000"/>
              </a:lnSpc>
              <a:spcBef>
                <a:spcPct val="0"/>
              </a:spcBef>
              <a:spcAft>
                <a:spcPct val="0"/>
              </a:spcAft>
              <a:buFontTx/>
              <a:buNone/>
            </a:pPr>
            <a:r>
              <a:rPr lang="en-US" altLang="en-US" sz="2400" smtClean="0">
                <a:solidFill>
                  <a:srgbClr val="FF0000"/>
                </a:solidFill>
              </a:rPr>
              <a:t>Rules 164 &amp; 433-Free-Writing Prospectus</a:t>
            </a:r>
          </a:p>
        </p:txBody>
      </p:sp>
    </p:spTree>
    <p:extLst>
      <p:ext uri="{BB962C8B-B14F-4D97-AF65-F5344CB8AC3E}">
        <p14:creationId xmlns:p14="http://schemas.microsoft.com/office/powerpoint/2010/main" val="3384491816"/>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044280"/>
            <a:ext cx="5486400" cy="769441"/>
          </a:xfrm>
          <a:prstGeom prst="rect">
            <a:avLst/>
          </a:prstGeom>
          <a:noFill/>
        </p:spPr>
        <p:txBody>
          <a:bodyPr wrap="square" rtlCol="0">
            <a:spAutoFit/>
          </a:bodyPr>
          <a:lstStyle/>
          <a:p>
            <a:pPr algn="ctr"/>
            <a:r>
              <a:rPr lang="en-US" sz="4400" dirty="0" smtClean="0"/>
              <a:t>Pace</a:t>
            </a:r>
            <a:endParaRPr lang="en-US" sz="4400" dirty="0"/>
          </a:p>
        </p:txBody>
      </p:sp>
    </p:spTree>
    <p:extLst>
      <p:ext uri="{BB962C8B-B14F-4D97-AF65-F5344CB8AC3E}">
        <p14:creationId xmlns:p14="http://schemas.microsoft.com/office/powerpoint/2010/main" val="136390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r>
              <a:rPr kumimoji="0" lang="en-US" altLang="en-US" sz="1400" dirty="0">
                <a:solidFill>
                  <a:srgbClr val="FFFFFF"/>
                </a:solidFill>
                <a:latin typeface="Times New Roman" charset="0"/>
              </a:rPr>
              <a:t>11/19/1863</a:t>
            </a:r>
          </a:p>
        </p:txBody>
      </p:sp>
      <p:sp>
        <p:nvSpPr>
          <p:cNvPr id="5123" name="Rectangle 2"/>
          <p:cNvSpPr>
            <a:spLocks noGrp="1" noChangeArrowheads="1"/>
          </p:cNvSpPr>
          <p:nvPr>
            <p:ph type="title"/>
          </p:nvPr>
        </p:nvSpPr>
        <p:spPr/>
        <p:txBody>
          <a:bodyPr/>
          <a:lstStyle/>
          <a:p>
            <a:r>
              <a:rPr lang="en-US" altLang="en-US" dirty="0" smtClean="0"/>
              <a:t>Not on Agenda!</a:t>
            </a:r>
          </a:p>
        </p:txBody>
      </p:sp>
      <p:sp>
        <p:nvSpPr>
          <p:cNvPr id="5124" name="Rectangle 3"/>
          <p:cNvSpPr>
            <a:spLocks noGrp="1" noChangeArrowheads="1"/>
          </p:cNvSpPr>
          <p:nvPr>
            <p:ph type="body" idx="1"/>
          </p:nvPr>
        </p:nvSpPr>
        <p:spPr/>
        <p:txBody>
          <a:bodyPr/>
          <a:lstStyle/>
          <a:p>
            <a:r>
              <a:rPr lang="en-US" altLang="en-US" dirty="0" smtClean="0"/>
              <a:t>Dedicate</a:t>
            </a:r>
          </a:p>
          <a:p>
            <a:r>
              <a:rPr lang="en-US" altLang="en-US" dirty="0" smtClean="0"/>
              <a:t>Consecrate</a:t>
            </a:r>
          </a:p>
          <a:p>
            <a:r>
              <a:rPr lang="en-US" altLang="en-US" dirty="0" smtClean="0"/>
              <a:t>Hallow</a:t>
            </a:r>
            <a:br>
              <a:rPr lang="en-US" altLang="en-US" dirty="0" smtClean="0"/>
            </a:br>
            <a:r>
              <a:rPr lang="en-US" altLang="en-US" dirty="0" smtClean="0"/>
              <a:t>(in narrow</a:t>
            </a:r>
            <a:r>
              <a:rPr kumimoji="0" lang="en-US" altLang="en-US" dirty="0" smtClean="0"/>
              <a:t> sense)</a:t>
            </a:r>
          </a:p>
          <a:p>
            <a:r>
              <a:rPr kumimoji="0" lang="en-US" altLang="en-US" dirty="0" smtClean="0"/>
              <a:t>Add or detract</a:t>
            </a:r>
          </a:p>
          <a:p>
            <a:r>
              <a:rPr kumimoji="0" lang="en-US" altLang="en-US" dirty="0" smtClean="0"/>
              <a:t>Note or remember what we say</a:t>
            </a:r>
            <a:endParaRPr lang="en-US" altLang="en-US" dirty="0" smtClean="0"/>
          </a:p>
        </p:txBody>
      </p:sp>
    </p:spTree>
    <p:extLst>
      <p:ext uri="{BB962C8B-B14F-4D97-AF65-F5344CB8AC3E}">
        <p14:creationId xmlns:p14="http://schemas.microsoft.com/office/powerpoint/2010/main" val="334274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4280"/>
            <a:ext cx="5791200" cy="769441"/>
          </a:xfrm>
          <a:prstGeom prst="rect">
            <a:avLst/>
          </a:prstGeom>
          <a:noFill/>
        </p:spPr>
        <p:txBody>
          <a:bodyPr wrap="square" rtlCol="0">
            <a:spAutoFit/>
          </a:bodyPr>
          <a:lstStyle/>
          <a:p>
            <a:pPr algn="ctr"/>
            <a:r>
              <a:rPr lang="en-US" sz="4400" dirty="0" smtClean="0"/>
              <a:t>Moving cursors distract.</a:t>
            </a:r>
            <a:endParaRPr lang="en-US" sz="4400" dirty="0"/>
          </a:p>
        </p:txBody>
      </p:sp>
    </p:spTree>
    <p:extLst>
      <p:ext uri="{BB962C8B-B14F-4D97-AF65-F5344CB8AC3E}">
        <p14:creationId xmlns:p14="http://schemas.microsoft.com/office/powerpoint/2010/main" val="42246050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21401"/>
            <a:ext cx="3962400" cy="5121162"/>
          </a:xfrm>
          <a:prstGeom prst="rect">
            <a:avLst/>
          </a:prstGeom>
          <a:noFill/>
          <a:ln w="15875">
            <a:solidFill>
              <a:schemeClr val="tx1"/>
            </a:solidFill>
            <a:miter lim="800000"/>
            <a:headEnd/>
            <a:tailEnd/>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814600" y="92040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3218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21401"/>
            <a:ext cx="3962400" cy="5121162"/>
          </a:xfrm>
          <a:prstGeom prst="rect">
            <a:avLst/>
          </a:prstGeom>
          <a:noFill/>
          <a:ln w="15875">
            <a:solidFill>
              <a:schemeClr val="tx1"/>
            </a:solidFill>
            <a:miter lim="800000"/>
            <a:headEnd/>
            <a:tailEnd/>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814600" y="92040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quot;No&quot; Symbol 2"/>
          <p:cNvSpPr/>
          <p:nvPr/>
        </p:nvSpPr>
        <p:spPr>
          <a:xfrm>
            <a:off x="1905000" y="753082"/>
            <a:ext cx="4876800" cy="5257800"/>
          </a:xfrm>
          <a:prstGeom prst="noSmoking">
            <a:avLst>
              <a:gd name="adj" fmla="val 1109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1757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bradford1\Pictures\Photo Album\Digital Images (All)-2015\IMG_07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990600"/>
            <a:ext cx="7772400" cy="1470025"/>
          </a:xfrm>
        </p:spPr>
        <p:txBody>
          <a:bodyPr/>
          <a:lstStyle/>
          <a:p>
            <a:r>
              <a:rPr lang="en-US" dirty="0" smtClean="0"/>
              <a:t>How to Ruin a Presentation with</a:t>
            </a:r>
            <a:br>
              <a:rPr lang="en-US" dirty="0" smtClean="0"/>
            </a:br>
            <a:r>
              <a:rPr lang="en-US" dirty="0" smtClean="0"/>
              <a:t>POWERPOINT</a:t>
            </a:r>
            <a:endParaRPr lang="en-US" dirty="0"/>
          </a:p>
        </p:txBody>
      </p:sp>
      <p:sp>
        <p:nvSpPr>
          <p:cNvPr id="3" name="Subtitle 2"/>
          <p:cNvSpPr>
            <a:spLocks noGrp="1"/>
          </p:cNvSpPr>
          <p:nvPr>
            <p:ph type="subTitle" idx="1"/>
          </p:nvPr>
        </p:nvSpPr>
        <p:spPr>
          <a:xfrm>
            <a:off x="1295400" y="4876800"/>
            <a:ext cx="6400800" cy="1676400"/>
          </a:xfrm>
        </p:spPr>
        <p:txBody>
          <a:bodyPr>
            <a:normAutofit fontScale="92500" lnSpcReduction="20000"/>
          </a:bodyPr>
          <a:lstStyle/>
          <a:p>
            <a:pPr>
              <a:spcBef>
                <a:spcPts val="0"/>
              </a:spcBef>
            </a:pPr>
            <a:r>
              <a:rPr lang="en-US" dirty="0" smtClean="0">
                <a:solidFill>
                  <a:srgbClr val="1E03BD"/>
                </a:solidFill>
              </a:rPr>
              <a:t>C. Steven Bradford</a:t>
            </a:r>
          </a:p>
          <a:p>
            <a:pPr>
              <a:spcBef>
                <a:spcPts val="0"/>
              </a:spcBef>
            </a:pPr>
            <a:r>
              <a:rPr lang="en-US" dirty="0" smtClean="0">
                <a:solidFill>
                  <a:srgbClr val="1E03BD"/>
                </a:solidFill>
              </a:rPr>
              <a:t>University of Nebraska College of Law</a:t>
            </a:r>
          </a:p>
          <a:p>
            <a:pPr>
              <a:spcBef>
                <a:spcPts val="0"/>
              </a:spcBef>
            </a:pPr>
            <a:endParaRPr lang="en-US" dirty="0" smtClean="0">
              <a:solidFill>
                <a:srgbClr val="1E03BD"/>
              </a:solidFill>
            </a:endParaRPr>
          </a:p>
          <a:p>
            <a:pPr>
              <a:spcBef>
                <a:spcPts val="0"/>
              </a:spcBef>
            </a:pPr>
            <a:r>
              <a:rPr lang="en-US" dirty="0">
                <a:solidFill>
                  <a:srgbClr val="1E03BD"/>
                </a:solidFill>
              </a:rPr>
              <a:t>s</a:t>
            </a:r>
            <a:r>
              <a:rPr lang="en-US" dirty="0" smtClean="0">
                <a:solidFill>
                  <a:srgbClr val="1E03BD"/>
                </a:solidFill>
              </a:rPr>
              <a:t>bradford.unl@gmail.com</a:t>
            </a:r>
            <a:endParaRPr lang="en-US" dirty="0">
              <a:solidFill>
                <a:srgbClr val="1E03BD"/>
              </a:solidFill>
            </a:endParaRPr>
          </a:p>
        </p:txBody>
      </p:sp>
    </p:spTree>
    <p:extLst>
      <p:ext uri="{BB962C8B-B14F-4D97-AF65-F5344CB8AC3E}">
        <p14:creationId xmlns:p14="http://schemas.microsoft.com/office/powerpoint/2010/main" val="10874202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bradford1\Pictures\Licensed Pictures\Micro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0073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198638"/>
            <a:ext cx="3657600" cy="2308324"/>
          </a:xfrm>
          <a:prstGeom prst="rect">
            <a:avLst/>
          </a:prstGeom>
          <a:noFill/>
        </p:spPr>
        <p:txBody>
          <a:bodyPr wrap="square" rtlCol="0">
            <a:spAutoFit/>
          </a:bodyPr>
          <a:lstStyle/>
          <a:p>
            <a:pPr algn="ctr"/>
            <a:r>
              <a:rPr lang="en-US" sz="7200" dirty="0" smtClean="0">
                <a:solidFill>
                  <a:srgbClr val="FFFF00"/>
                </a:solidFill>
              </a:rPr>
              <a:t>His </a:t>
            </a:r>
          </a:p>
          <a:p>
            <a:pPr algn="ctr"/>
            <a:r>
              <a:rPr lang="en-US" sz="7200" dirty="0" smtClean="0">
                <a:solidFill>
                  <a:srgbClr val="FFFF00"/>
                </a:solidFill>
              </a:rPr>
              <a:t>Fault</a:t>
            </a:r>
            <a:endParaRPr lang="en-US" sz="7200" dirty="0">
              <a:solidFill>
                <a:srgbClr val="FFFF00"/>
              </a:solidFill>
            </a:endParaRPr>
          </a:p>
        </p:txBody>
      </p:sp>
      <p:sp>
        <p:nvSpPr>
          <p:cNvPr id="5" name="Right Arrow 4"/>
          <p:cNvSpPr/>
          <p:nvPr/>
        </p:nvSpPr>
        <p:spPr>
          <a:xfrm>
            <a:off x="3505200" y="3048000"/>
            <a:ext cx="2438400" cy="6096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8091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bradford1\Pictures\Photo Album\Digital Images (All)-2015\IMG_07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990600"/>
            <a:ext cx="7772400" cy="1470025"/>
          </a:xfrm>
        </p:spPr>
        <p:txBody>
          <a:bodyPr/>
          <a:lstStyle/>
          <a:p>
            <a:r>
              <a:rPr lang="en-US" dirty="0" smtClean="0"/>
              <a:t>How to Ruin a Presentation with</a:t>
            </a:r>
            <a:br>
              <a:rPr lang="en-US" dirty="0" smtClean="0"/>
            </a:br>
            <a:r>
              <a:rPr lang="en-US" dirty="0" smtClean="0"/>
              <a:t>POWERPOINT</a:t>
            </a:r>
            <a:endParaRPr lang="en-US" dirty="0"/>
          </a:p>
        </p:txBody>
      </p:sp>
      <p:sp>
        <p:nvSpPr>
          <p:cNvPr id="3" name="Subtitle 2"/>
          <p:cNvSpPr>
            <a:spLocks noGrp="1"/>
          </p:cNvSpPr>
          <p:nvPr>
            <p:ph type="subTitle" idx="1"/>
          </p:nvPr>
        </p:nvSpPr>
        <p:spPr>
          <a:xfrm>
            <a:off x="1295400" y="4876800"/>
            <a:ext cx="6400800" cy="1676400"/>
          </a:xfrm>
        </p:spPr>
        <p:txBody>
          <a:bodyPr>
            <a:normAutofit fontScale="92500" lnSpcReduction="20000"/>
          </a:bodyPr>
          <a:lstStyle/>
          <a:p>
            <a:pPr>
              <a:spcBef>
                <a:spcPts val="0"/>
              </a:spcBef>
            </a:pPr>
            <a:r>
              <a:rPr lang="en-US" dirty="0" smtClean="0">
                <a:solidFill>
                  <a:srgbClr val="1E03BD"/>
                </a:solidFill>
              </a:rPr>
              <a:t>C. Steven Bradford</a:t>
            </a:r>
          </a:p>
          <a:p>
            <a:pPr>
              <a:spcBef>
                <a:spcPts val="0"/>
              </a:spcBef>
            </a:pPr>
            <a:r>
              <a:rPr lang="en-US" dirty="0" smtClean="0">
                <a:solidFill>
                  <a:srgbClr val="1E03BD"/>
                </a:solidFill>
              </a:rPr>
              <a:t>University of Nebraska College of Law</a:t>
            </a:r>
          </a:p>
          <a:p>
            <a:pPr>
              <a:spcBef>
                <a:spcPts val="0"/>
              </a:spcBef>
            </a:pPr>
            <a:endParaRPr lang="en-US" dirty="0" smtClean="0">
              <a:solidFill>
                <a:srgbClr val="1E03BD"/>
              </a:solidFill>
            </a:endParaRPr>
          </a:p>
          <a:p>
            <a:pPr>
              <a:spcBef>
                <a:spcPts val="0"/>
              </a:spcBef>
            </a:pPr>
            <a:r>
              <a:rPr lang="en-US" dirty="0">
                <a:solidFill>
                  <a:srgbClr val="1E03BD"/>
                </a:solidFill>
              </a:rPr>
              <a:t>s</a:t>
            </a:r>
            <a:r>
              <a:rPr lang="en-US" dirty="0" smtClean="0">
                <a:solidFill>
                  <a:srgbClr val="1E03BD"/>
                </a:solidFill>
              </a:rPr>
              <a:t>bradford.unl@gmail.com</a:t>
            </a:r>
            <a:endParaRPr lang="en-US" dirty="0">
              <a:solidFill>
                <a:srgbClr val="1E03BD"/>
              </a:solidFill>
            </a:endParaRPr>
          </a:p>
        </p:txBody>
      </p:sp>
    </p:spTree>
    <p:extLst>
      <p:ext uri="{BB962C8B-B14F-4D97-AF65-F5344CB8AC3E}">
        <p14:creationId xmlns:p14="http://schemas.microsoft.com/office/powerpoint/2010/main" val="3223846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any Meeting (Online)">
  <a:themeElements>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Onlin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Onlin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80000"/>
          </a:lnSpc>
          <a:spcBef>
            <a:spcPct val="20000"/>
          </a:spcBef>
          <a:spcAft>
            <a:spcPct val="0"/>
          </a:spcAft>
          <a:buClrTx/>
          <a:buSzTx/>
          <a:buFontTx/>
          <a:buNone/>
          <a:tabLst/>
          <a:defRPr kumimoji="0" lang="en-US" sz="4400" b="1" i="0" u="none" strike="noStrike" cap="none" normalizeH="0" baseline="0" smtClean="0">
            <a:ln>
              <a:noFill/>
            </a:ln>
            <a:solidFill>
              <a:srgbClr val="FF3300"/>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80000"/>
          </a:lnSpc>
          <a:spcBef>
            <a:spcPct val="20000"/>
          </a:spcBef>
          <a:spcAft>
            <a:spcPct val="0"/>
          </a:spcAft>
          <a:buClrTx/>
          <a:buSzTx/>
          <a:buFontTx/>
          <a:buNone/>
          <a:tabLst/>
          <a:defRPr kumimoji="0" lang="en-US" sz="4400" b="1" i="0" u="none" strike="noStrike" cap="none" normalizeH="0" baseline="0" smtClean="0">
            <a:ln>
              <a:noFill/>
            </a:ln>
            <a:solidFill>
              <a:srgbClr val="FF33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1692</Words>
  <Application>Microsoft Office PowerPoint</Application>
  <PresentationFormat>On-screen Show (4:3)</PresentationFormat>
  <Paragraphs>762</Paragraphs>
  <Slides>95</Slides>
  <Notes>2</Notes>
  <HiddenSlides>0</HiddenSlides>
  <MMClips>0</MMClips>
  <ScaleCrop>false</ScaleCrop>
  <HeadingPairs>
    <vt:vector size="4" baseType="variant">
      <vt:variant>
        <vt:lpstr>Theme</vt:lpstr>
      </vt:variant>
      <vt:variant>
        <vt:i4>8</vt:i4>
      </vt:variant>
      <vt:variant>
        <vt:lpstr>Slide Titles</vt:lpstr>
      </vt:variant>
      <vt:variant>
        <vt:i4>95</vt:i4>
      </vt:variant>
    </vt:vector>
  </HeadingPairs>
  <TitlesOfParts>
    <vt:vector size="103" baseType="lpstr">
      <vt:lpstr>Office Theme</vt:lpstr>
      <vt:lpstr>Company Meeting (Online)</vt:lpstr>
      <vt:lpstr>1_Office Theme</vt:lpstr>
      <vt:lpstr>Spring</vt:lpstr>
      <vt:lpstr>2_Office Theme</vt:lpstr>
      <vt:lpstr>3_Office Theme</vt:lpstr>
      <vt:lpstr>4_Office Theme</vt:lpstr>
      <vt:lpstr>Default Design</vt:lpstr>
      <vt:lpstr>How to Ruin a Presentation with POWERPOINT</vt:lpstr>
      <vt:lpstr>PowerPoint Presentation</vt:lpstr>
      <vt:lpstr>PowerPoint Presentation</vt:lpstr>
      <vt:lpstr>PowerPoint Presentation</vt:lpstr>
      <vt:lpstr>PowerPoint Presentation</vt:lpstr>
      <vt:lpstr>PowerPoint Presentation</vt:lpstr>
      <vt:lpstr>Gettysburg Cemetery Dedication</vt:lpstr>
      <vt:lpstr>Agenda</vt:lpstr>
      <vt:lpstr>Not on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Bullet Points</vt:lpstr>
      <vt:lpstr>Rocky Mountain National Park</vt:lpstr>
      <vt:lpstr>Rocky Mountain National Park</vt:lpstr>
      <vt:lpstr>PowerPoint Presentation</vt:lpstr>
      <vt:lpstr>Enhanced Learning</vt:lpstr>
      <vt:lpstr>Enhanced Learning</vt:lpstr>
      <vt:lpstr>Bullet Points</vt:lpstr>
      <vt:lpstr>PowerPoint Presentation</vt:lpstr>
      <vt:lpstr>PowerPoint Presentation</vt:lpstr>
      <vt:lpstr>PowerPoint Presentation</vt:lpstr>
      <vt:lpstr>PowerPoint Presentation</vt:lpstr>
      <vt:lpstr>Bullet Points</vt:lpstr>
      <vt:lpstr>Bullet Points</vt:lpstr>
      <vt:lpstr>Bullet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Transitions</vt:lpstr>
      <vt:lpstr>Avoid Movement</vt:lpstr>
      <vt:lpstr>Avoid Movement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5(b)(1) of the Securities Act</vt:lpstr>
      <vt:lpstr>Section 5(b)(1): “Carry or transmit any prospectus”</vt:lpstr>
      <vt:lpstr>Section 5(b)(1): “Carry or transmit any prospectus”</vt:lpstr>
      <vt:lpstr>Section 5(b)(1): “Carry or transmit any prospectus”</vt:lpstr>
      <vt:lpstr>Section 5(b)(1): “Carry or transmit any prospectus”</vt:lpstr>
      <vt:lpstr>Section 5(b)(1) of the Securities Act</vt:lpstr>
      <vt:lpstr>Section 5(b)(1) of the Securities Act</vt:lpstr>
      <vt:lpstr>PowerPoint Presentation</vt:lpstr>
      <vt:lpstr>PowerPoint Presentation</vt:lpstr>
      <vt:lpstr>PowerPoint Presentation</vt:lpstr>
      <vt:lpstr>PowerPoint Presentation</vt:lpstr>
      <vt:lpstr>How to Ruin a Presentation with POWERPOINT</vt:lpstr>
      <vt:lpstr>PowerPoint Presentation</vt:lpstr>
      <vt:lpstr>How to Ruin a Presentation with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Ruin a Presentation With POWERPOINT</dc:title>
  <dc:creator>Steve Bradford</dc:creator>
  <cp:lastModifiedBy>Steve Bradford</cp:lastModifiedBy>
  <cp:revision>131</cp:revision>
  <cp:lastPrinted>2015-06-09T15:59:11Z</cp:lastPrinted>
  <dcterms:created xsi:type="dcterms:W3CDTF">2015-05-04T14:37:18Z</dcterms:created>
  <dcterms:modified xsi:type="dcterms:W3CDTF">2015-06-16T14:53:33Z</dcterms:modified>
</cp:coreProperties>
</file>